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29" name="Заголовок 28"/>
          <p:cNvSpPr>
            <a:spLocks noGrp="1"/>
          </p:cNvSpPr>
          <p:nvPr>
            <p:ph type="ctrTitle"/>
          </p:nvPr>
        </p:nvSpPr>
        <p:spPr>
          <a:xfrm>
            <a:off x="508000" y="4853412"/>
            <a:ext cx="112776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6" name="Нижний колонтитул 1"/>
          <p:cNvSpPr>
            <a:spLocks noGrp="1"/>
          </p:cNvSpPr>
          <p:nvPr>
            <p:ph type="ftr" sz="quarter" idx="11"/>
          </p:nvPr>
        </p:nvSpPr>
        <p:spPr/>
        <p:txBody>
          <a:bodyPr/>
          <a:lstStyle>
            <a:lvl1pPr>
              <a:defRPr/>
            </a:lvl1pPr>
          </a:lstStyle>
          <a:p>
            <a:endParaRPr lang="ru-RU"/>
          </a:p>
        </p:txBody>
      </p:sp>
      <p:sp>
        <p:nvSpPr>
          <p:cNvPr id="7" name="Номер слайда 14"/>
          <p:cNvSpPr>
            <a:spLocks noGrp="1"/>
          </p:cNvSpPr>
          <p:nvPr>
            <p:ph type="sldNum" sz="quarter" idx="12"/>
          </p:nvPr>
        </p:nvSpPr>
        <p:spPr>
          <a:xfrm>
            <a:off x="10972801" y="6473825"/>
            <a:ext cx="1011767" cy="247650"/>
          </a:xfrm>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2862458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5" name="Нижний колонтитул 27"/>
          <p:cNvSpPr>
            <a:spLocks noGrp="1"/>
          </p:cNvSpPr>
          <p:nvPr>
            <p:ph type="ftr" sz="quarter" idx="11"/>
          </p:nvPr>
        </p:nvSpPr>
        <p:spPr/>
        <p:txBody>
          <a:bodyPr/>
          <a:lstStyle>
            <a:lvl1pPr>
              <a:defRPr/>
            </a:lvl1pPr>
          </a:lstStyle>
          <a:p>
            <a:endParaRPr lang="ru-RU"/>
          </a:p>
        </p:txBody>
      </p:sp>
      <p:sp>
        <p:nvSpPr>
          <p:cNvPr id="6" name="Номер слайда 4"/>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3157783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549277"/>
            <a:ext cx="2438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609600" y="549277"/>
            <a:ext cx="83312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172135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5" name="Нижний колонтитул 18"/>
          <p:cNvSpPr>
            <a:spLocks noGrp="1"/>
          </p:cNvSpPr>
          <p:nvPr>
            <p:ph type="ftr" sz="quarter" idx="11"/>
          </p:nvPr>
        </p:nvSpPr>
        <p:spPr>
          <a:xfrm>
            <a:off x="4775200" y="76201"/>
            <a:ext cx="3860800" cy="288925"/>
          </a:xfrm>
        </p:spPr>
        <p:txBody>
          <a:bodyPr/>
          <a:lstStyle>
            <a:lvl1pPr>
              <a:defRPr/>
            </a:lvl1pPr>
          </a:lstStyle>
          <a:p>
            <a:endParaRPr lang="ru-RU"/>
          </a:p>
        </p:txBody>
      </p:sp>
      <p:sp>
        <p:nvSpPr>
          <p:cNvPr id="6" name="Номер слайда 15"/>
          <p:cNvSpPr>
            <a:spLocks noGrp="1"/>
          </p:cNvSpPr>
          <p:nvPr>
            <p:ph type="sldNum" sz="quarter" idx="12"/>
          </p:nvPr>
        </p:nvSpPr>
        <p:spPr>
          <a:xfrm>
            <a:off x="10972801" y="6473825"/>
            <a:ext cx="1011767" cy="247650"/>
          </a:xfrm>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2492350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6" name="Текст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240633" y="2947086"/>
            <a:ext cx="115824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7" name="Нижний колонтитул 10"/>
          <p:cNvSpPr>
            <a:spLocks noGrp="1"/>
          </p:cNvSpPr>
          <p:nvPr>
            <p:ph type="ftr" sz="quarter" idx="11"/>
          </p:nvPr>
        </p:nvSpPr>
        <p:spPr/>
        <p:txBody>
          <a:bodyPr/>
          <a:lstStyle>
            <a:lvl1pPr>
              <a:defRPr/>
            </a:lvl1pPr>
          </a:lstStyle>
          <a:p>
            <a:endParaRPr lang="ru-RU"/>
          </a:p>
        </p:txBody>
      </p:sp>
      <p:sp>
        <p:nvSpPr>
          <p:cNvPr id="9" name="Номер слайда 15"/>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4053913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402336" y="457200"/>
            <a:ext cx="115824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6" name="Нижний колонтитул 27"/>
          <p:cNvSpPr>
            <a:spLocks noGrp="1"/>
          </p:cNvSpPr>
          <p:nvPr>
            <p:ph type="ftr" sz="quarter" idx="11"/>
          </p:nvPr>
        </p:nvSpPr>
        <p:spPr/>
        <p:txBody>
          <a:bodyPr/>
          <a:lstStyle>
            <a:lvl1pPr>
              <a:defRPr/>
            </a:lvl1pPr>
          </a:lstStyle>
          <a:p>
            <a:endParaRPr lang="ru-RU"/>
          </a:p>
        </p:txBody>
      </p:sp>
      <p:sp>
        <p:nvSpPr>
          <p:cNvPr id="7" name="Номер слайда 4"/>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2579484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29" name="Заголовок 28"/>
          <p:cNvSpPr>
            <a:spLocks noGrp="1"/>
          </p:cNvSpPr>
          <p:nvPr>
            <p:ph type="title"/>
          </p:nvPr>
        </p:nvSpPr>
        <p:spPr>
          <a:xfrm>
            <a:off x="406400" y="5410200"/>
            <a:ext cx="114808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9" name="Нижний колонтитул 5"/>
          <p:cNvSpPr>
            <a:spLocks noGrp="1"/>
          </p:cNvSpPr>
          <p:nvPr>
            <p:ph type="ftr" sz="quarter" idx="11"/>
          </p:nvPr>
        </p:nvSpPr>
        <p:spPr/>
        <p:txBody>
          <a:bodyPr/>
          <a:lstStyle>
            <a:lvl1pPr>
              <a:defRPr/>
            </a:lvl1pPr>
          </a:lstStyle>
          <a:p>
            <a:endParaRPr lang="ru-RU"/>
          </a:p>
        </p:txBody>
      </p:sp>
      <p:sp>
        <p:nvSpPr>
          <p:cNvPr id="10" name="Номер слайда 6"/>
          <p:cNvSpPr>
            <a:spLocks noGrp="1"/>
          </p:cNvSpPr>
          <p:nvPr>
            <p:ph type="sldNum" sz="quarter" idx="12"/>
          </p:nvPr>
        </p:nvSpPr>
        <p:spPr>
          <a:xfrm>
            <a:off x="10972800" y="6477000"/>
            <a:ext cx="1016000" cy="247650"/>
          </a:xfrm>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1651188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402336" y="457200"/>
            <a:ext cx="115824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4" name="Нижний колонтитул 27"/>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419816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3" name="Нижний колонтитул 23"/>
          <p:cNvSpPr>
            <a:spLocks noGrp="1"/>
          </p:cNvSpPr>
          <p:nvPr>
            <p:ph type="ftr" sz="quarter" idx="11"/>
          </p:nvPr>
        </p:nvSpPr>
        <p:spPr/>
        <p:txBody>
          <a:bodyPr/>
          <a:lstStyle>
            <a:lvl1pPr>
              <a:defRPr/>
            </a:lvl1pPr>
          </a:lstStyle>
          <a:p>
            <a:endParaRPr lang="ru-RU"/>
          </a:p>
        </p:txBody>
      </p:sp>
      <p:sp>
        <p:nvSpPr>
          <p:cNvPr id="4" name="Номер слайда 6"/>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454548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2" name="Заголовок 11"/>
          <p:cNvSpPr>
            <a:spLocks noGrp="1"/>
          </p:cNvSpPr>
          <p:nvPr>
            <p:ph type="title"/>
          </p:nvPr>
        </p:nvSpPr>
        <p:spPr>
          <a:xfrm>
            <a:off x="609600" y="5486400"/>
            <a:ext cx="112776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7" name="Нижний колонтитул 28"/>
          <p:cNvSpPr>
            <a:spLocks noGrp="1"/>
          </p:cNvSpPr>
          <p:nvPr>
            <p:ph type="ftr" sz="quarter" idx="11"/>
          </p:nvPr>
        </p:nvSpPr>
        <p:spPr/>
        <p:txBody>
          <a:bodyPr/>
          <a:lstStyle>
            <a:lvl1pPr>
              <a:defRPr/>
            </a:lvl1pPr>
          </a:lstStyle>
          <a:p>
            <a:endParaRPr lang="ru-RU"/>
          </a:p>
        </p:txBody>
      </p:sp>
      <p:sp>
        <p:nvSpPr>
          <p:cNvPr id="8" name="Номер слайда 6"/>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19212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508000" y="4993760"/>
            <a:ext cx="78232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fld id="{D99D9A1B-B515-423F-B37C-1312261915D9}" type="datetimeFigureOut">
              <a:rPr lang="ru-RU" smtClean="0"/>
              <a:t>01.08.2014</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30"/>
          <p:cNvSpPr>
            <a:spLocks noGrp="1"/>
          </p:cNvSpPr>
          <p:nvPr>
            <p:ph type="sldNum" sz="quarter" idx="12"/>
          </p:nvPr>
        </p:nvSpPr>
        <p:spPr/>
        <p:txBody>
          <a:bodyPr/>
          <a:lstStyle>
            <a:lvl1pPr>
              <a:defRPr/>
            </a:lvl1pPr>
          </a:lstStyle>
          <a:p>
            <a:fld id="{84186F0A-C9F7-4FA9-9D41-5B385EDB20B9}" type="slidenum">
              <a:rPr lang="ru-RU" smtClean="0"/>
              <a:t>‹#›</a:t>
            </a:fld>
            <a:endParaRPr lang="ru-RU"/>
          </a:p>
        </p:txBody>
      </p:sp>
    </p:spTree>
    <p:extLst>
      <p:ext uri="{BB962C8B-B14F-4D97-AF65-F5344CB8AC3E}">
        <p14:creationId xmlns:p14="http://schemas.microsoft.com/office/powerpoint/2010/main" val="1049429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029" name="Текст 7"/>
          <p:cNvSpPr>
            <a:spLocks noGrp="1"/>
          </p:cNvSpPr>
          <p:nvPr>
            <p:ph type="body" idx="1"/>
          </p:nvPr>
        </p:nvSpPr>
        <p:spPr bwMode="auto">
          <a:xfrm>
            <a:off x="406400" y="1554163"/>
            <a:ext cx="11582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 name="Дата 10"/>
          <p:cNvSpPr>
            <a:spLocks noGrp="1"/>
          </p:cNvSpPr>
          <p:nvPr>
            <p:ph type="dt" sz="half" idx="2"/>
          </p:nvPr>
        </p:nvSpPr>
        <p:spPr>
          <a:xfrm>
            <a:off x="8636000" y="76201"/>
            <a:ext cx="33528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fld id="{D99D9A1B-B515-423F-B37C-1312261915D9}" type="datetimeFigureOut">
              <a:rPr lang="ru-RU" smtClean="0"/>
              <a:t>01.08.2014</a:t>
            </a:fld>
            <a:endParaRPr lang="ru-RU"/>
          </a:p>
        </p:txBody>
      </p:sp>
      <p:sp>
        <p:nvSpPr>
          <p:cNvPr id="28" name="Нижний колонтитул 27"/>
          <p:cNvSpPr>
            <a:spLocks noGrp="1"/>
          </p:cNvSpPr>
          <p:nvPr>
            <p:ph type="ftr" sz="quarter" idx="3"/>
          </p:nvPr>
        </p:nvSpPr>
        <p:spPr>
          <a:xfrm>
            <a:off x="4165600" y="76201"/>
            <a:ext cx="44704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endParaRPr lang="ru-RU"/>
          </a:p>
        </p:txBody>
      </p:sp>
      <p:sp>
        <p:nvSpPr>
          <p:cNvPr id="5" name="Номер слайда 4"/>
          <p:cNvSpPr>
            <a:spLocks noGrp="1"/>
          </p:cNvSpPr>
          <p:nvPr>
            <p:ph type="sldNum" sz="quarter" idx="4"/>
          </p:nvPr>
        </p:nvSpPr>
        <p:spPr>
          <a:xfrm>
            <a:off x="10972800" y="6477001"/>
            <a:ext cx="1016000" cy="244475"/>
          </a:xfrm>
          <a:prstGeom prst="rect">
            <a:avLst/>
          </a:prstGeom>
        </p:spPr>
        <p:txBody>
          <a:bodyPr vert="horz" wrap="square" lIns="91440" tIns="45720" rIns="91440" bIns="45720" numCol="1" anchor="t" anchorCtr="0" compatLnSpc="1">
            <a:prstTxWarp prst="textNoShape">
              <a:avLst/>
            </a:prstTxWarp>
          </a:bodyPr>
          <a:lstStyle>
            <a:lvl1pPr algn="r">
              <a:defRPr sz="1200">
                <a:solidFill>
                  <a:srgbClr val="D38E27"/>
                </a:solidFill>
                <a:latin typeface="Franklin Gothic Book" pitchFamily="34" charset="0"/>
              </a:defRPr>
            </a:lvl1pPr>
          </a:lstStyle>
          <a:p>
            <a:fld id="{84186F0A-C9F7-4FA9-9D41-5B385EDB20B9}" type="slidenum">
              <a:rPr lang="ru-RU" smtClean="0"/>
              <a:t>‹#›</a:t>
            </a:fld>
            <a:endParaRPr lang="ru-RU"/>
          </a:p>
        </p:txBody>
      </p:sp>
      <p:sp>
        <p:nvSpPr>
          <p:cNvPr id="10" name="Заголовок 9"/>
          <p:cNvSpPr>
            <a:spLocks noGrp="1"/>
          </p:cNvSpPr>
          <p:nvPr>
            <p:ph type="title"/>
          </p:nvPr>
        </p:nvSpPr>
        <p:spPr>
          <a:xfrm>
            <a:off x="406400" y="457200"/>
            <a:ext cx="115824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
        <p:nvSpPr>
          <p:cNvPr id="12" name="Прямая соединительная линия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sz="1800">
              <a:latin typeface="+mn-lt"/>
            </a:endParaRPr>
          </a:p>
        </p:txBody>
      </p:sp>
    </p:spTree>
    <p:extLst>
      <p:ext uri="{BB962C8B-B14F-4D97-AF65-F5344CB8AC3E}">
        <p14:creationId xmlns:p14="http://schemas.microsoft.com/office/powerpoint/2010/main" val="3145500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1" fontAlgn="base" hangingPunct="1">
        <a:spcBef>
          <a:spcPct val="0"/>
        </a:spcBef>
        <a:spcAft>
          <a:spcPct val="0"/>
        </a:spcAft>
        <a:defRPr sz="3600">
          <a:solidFill>
            <a:schemeClr val="tx2"/>
          </a:solidFill>
          <a:latin typeface="Franklin Gothic Medium" pitchFamily="34" charset="0"/>
        </a:defRPr>
      </a:lvl2pPr>
      <a:lvl3pPr algn="l" rtl="0" eaLnBrk="1" fontAlgn="base" hangingPunct="1">
        <a:spcBef>
          <a:spcPct val="0"/>
        </a:spcBef>
        <a:spcAft>
          <a:spcPct val="0"/>
        </a:spcAft>
        <a:defRPr sz="3600">
          <a:solidFill>
            <a:schemeClr val="tx2"/>
          </a:solidFill>
          <a:latin typeface="Franklin Gothic Medium" pitchFamily="34" charset="0"/>
        </a:defRPr>
      </a:lvl3pPr>
      <a:lvl4pPr algn="l" rtl="0" eaLnBrk="1" fontAlgn="base" hangingPunct="1">
        <a:spcBef>
          <a:spcPct val="0"/>
        </a:spcBef>
        <a:spcAft>
          <a:spcPct val="0"/>
        </a:spcAft>
        <a:defRPr sz="3600">
          <a:solidFill>
            <a:schemeClr val="tx2"/>
          </a:solidFill>
          <a:latin typeface="Franklin Gothic Medium" pitchFamily="34" charset="0"/>
        </a:defRPr>
      </a:lvl4pPr>
      <a:lvl5pPr algn="l" rtl="0" eaLnBrk="1" fontAlgn="base" hangingPunct="1">
        <a:spcBef>
          <a:spcPct val="0"/>
        </a:spcBef>
        <a:spcAft>
          <a:spcPct val="0"/>
        </a:spcAft>
        <a:defRPr sz="3600">
          <a:solidFill>
            <a:schemeClr val="tx2"/>
          </a:solidFill>
          <a:latin typeface="Franklin Gothic Medium" pitchFamily="34" charset="0"/>
        </a:defRPr>
      </a:lvl5pPr>
      <a:lvl6pPr marL="457200" algn="l" rtl="0" eaLnBrk="1" fontAlgn="base" hangingPunct="1">
        <a:spcBef>
          <a:spcPct val="0"/>
        </a:spcBef>
        <a:spcAft>
          <a:spcPct val="0"/>
        </a:spcAft>
        <a:defRPr sz="3600">
          <a:solidFill>
            <a:schemeClr val="tx2"/>
          </a:solidFill>
          <a:latin typeface="Franklin Gothic Medium" pitchFamily="34" charset="0"/>
        </a:defRPr>
      </a:lvl6pPr>
      <a:lvl7pPr marL="914400" algn="l" rtl="0" eaLnBrk="1" fontAlgn="base" hangingPunct="1">
        <a:spcBef>
          <a:spcPct val="0"/>
        </a:spcBef>
        <a:spcAft>
          <a:spcPct val="0"/>
        </a:spcAft>
        <a:defRPr sz="3600">
          <a:solidFill>
            <a:schemeClr val="tx2"/>
          </a:solidFill>
          <a:latin typeface="Franklin Gothic Medium" pitchFamily="34" charset="0"/>
        </a:defRPr>
      </a:lvl7pPr>
      <a:lvl8pPr marL="1371600" algn="l" rtl="0" eaLnBrk="1" fontAlgn="base" hangingPunct="1">
        <a:spcBef>
          <a:spcPct val="0"/>
        </a:spcBef>
        <a:spcAft>
          <a:spcPct val="0"/>
        </a:spcAft>
        <a:defRPr sz="3600">
          <a:solidFill>
            <a:schemeClr val="tx2"/>
          </a:solidFill>
          <a:latin typeface="Franklin Gothic Medium" pitchFamily="34" charset="0"/>
        </a:defRPr>
      </a:lvl8pPr>
      <a:lvl9pPr marL="1828800" algn="l" rtl="0" eaLnBrk="1" fontAlgn="base" hangingPunct="1">
        <a:spcBef>
          <a:spcPct val="0"/>
        </a:spcBef>
        <a:spcAft>
          <a:spcPct val="0"/>
        </a:spcAft>
        <a:defRPr sz="3600">
          <a:solidFill>
            <a:schemeClr val="tx2"/>
          </a:solidFill>
          <a:latin typeface="Franklin Gothic Medium" pitchFamily="34" charset="0"/>
        </a:defRPr>
      </a:lvl9pPr>
    </p:titleStyle>
    <p:bodyStyle>
      <a:lvl1pPr marL="342900" indent="-342900" algn="l" rtl="0" eaLnBrk="1" fontAlgn="base" hangingPunct="1">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12192000" cy="1146412"/>
          </a:xfrm>
        </p:spPr>
        <p:txBody>
          <a:bodyPr>
            <a:normAutofit fontScale="90000"/>
          </a:bodyPr>
          <a:lstStyle/>
          <a:p>
            <a:pPr algn="ctr"/>
            <a:r>
              <a:rPr lang="ru-RU" b="1" dirty="0">
                <a:solidFill>
                  <a:srgbClr val="7030A0"/>
                </a:solidFill>
              </a:rPr>
              <a:t>Тема 3: «Механизм государственного управления государственно-частным партнерством»</a:t>
            </a:r>
          </a:p>
        </p:txBody>
      </p:sp>
      <p:sp>
        <p:nvSpPr>
          <p:cNvPr id="3" name="Подзаголовок 2"/>
          <p:cNvSpPr>
            <a:spLocks noGrp="1"/>
          </p:cNvSpPr>
          <p:nvPr>
            <p:ph type="subTitle" idx="1"/>
          </p:nvPr>
        </p:nvSpPr>
        <p:spPr/>
        <p:txBody>
          <a:bodyPr/>
          <a:lstStyle/>
          <a:p>
            <a:pPr algn="just"/>
            <a:r>
              <a:rPr lang="ru-RU" sz="3200" b="1" dirty="0"/>
              <a:t>1. Международный опыт управления ГЧП</a:t>
            </a:r>
          </a:p>
          <a:p>
            <a:pPr algn="just"/>
            <a:r>
              <a:rPr lang="ru-RU" sz="3200" b="1" dirty="0"/>
              <a:t>2. Управление ГЧП в России</a:t>
            </a:r>
          </a:p>
          <a:p>
            <a:pPr algn="just"/>
            <a:r>
              <a:rPr lang="ru-RU" sz="3200" b="1" dirty="0"/>
              <a:t>3. Регулирование цен в системе ГЧП</a:t>
            </a:r>
          </a:p>
          <a:p>
            <a:pPr algn="just"/>
            <a:r>
              <a:rPr lang="ru-RU" sz="3200" b="1" dirty="0"/>
              <a:t>4. Конкурсные процедуры при размещении контрактов ГЧП</a:t>
            </a:r>
          </a:p>
        </p:txBody>
      </p:sp>
    </p:spTree>
    <p:extLst>
      <p:ext uri="{BB962C8B-B14F-4D97-AF65-F5344CB8AC3E}">
        <p14:creationId xmlns:p14="http://schemas.microsoft.com/office/powerpoint/2010/main" val="3828283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21648" y="3968085"/>
            <a:ext cx="11277600" cy="2473657"/>
          </a:xfrm>
        </p:spPr>
        <p:txBody>
          <a:bodyPr/>
          <a:lstStyle/>
          <a:p>
            <a:pPr algn="just"/>
            <a:r>
              <a:rPr lang="ru-RU" dirty="0"/>
              <a:t>Компания осуществляет оценку проектов и результатов их выполнения, разрабатывает модели ГЧП, подписывает договоры о развитии партнерства (</a:t>
            </a:r>
            <a:r>
              <a:rPr lang="ru-RU" dirty="0" err="1"/>
              <a:t>Development</a:t>
            </a:r>
            <a:r>
              <a:rPr lang="ru-RU" dirty="0"/>
              <a:t> </a:t>
            </a:r>
            <a:r>
              <a:rPr lang="ru-RU" dirty="0" err="1"/>
              <a:t>Partnership</a:t>
            </a:r>
            <a:r>
              <a:rPr lang="ru-RU" dirty="0"/>
              <a:t> </a:t>
            </a:r>
            <a:r>
              <a:rPr lang="ru-RU" dirty="0" err="1"/>
              <a:t>Agreement</a:t>
            </a:r>
            <a:r>
              <a:rPr lang="ru-RU" dirty="0"/>
              <a:t>, DPA) или о создании совместного государственно-частного предприятия, разделяет риски и прибыли, помогает преодолевать трудности и проблемы при реализации отдельных проектов, особенно на критических этапах ГЧП, сопровождает проекты в течение срока их осуществления.</a:t>
            </a:r>
          </a:p>
          <a:p>
            <a:pPr algn="just"/>
            <a:r>
              <a:rPr lang="ru-RU" dirty="0"/>
              <a:t>Главное направление деятельности </a:t>
            </a:r>
            <a:r>
              <a:rPr lang="ru-RU" dirty="0" err="1"/>
              <a:t>Partnerships</a:t>
            </a:r>
            <a:r>
              <a:rPr lang="ru-RU" dirty="0"/>
              <a:t> UK – работа с правительством Великобритании по развитию политики ГЧП и стандартизации контрактов, также важную роль играет и тесное сотрудничество с местными властями.</a:t>
            </a:r>
          </a:p>
          <a:p>
            <a:pPr algn="just"/>
            <a:r>
              <a:rPr lang="ru-RU" dirty="0"/>
              <a:t>Структура управления </a:t>
            </a:r>
            <a:r>
              <a:rPr lang="ru-RU" dirty="0" err="1"/>
              <a:t>Partnerships</a:t>
            </a:r>
            <a:r>
              <a:rPr lang="ru-RU" dirty="0"/>
              <a:t> UK была разработана, чтобы уравновесить права, обязанности, интересы частного сектора и государства. Семь из девяти членов правления компании являются представителями частного сектора. Государство же представлено двумя специалистами, назначенными казначейством.</a:t>
            </a:r>
          </a:p>
        </p:txBody>
      </p:sp>
    </p:spTree>
    <p:extLst>
      <p:ext uri="{BB962C8B-B14F-4D97-AF65-F5344CB8AC3E}">
        <p14:creationId xmlns:p14="http://schemas.microsoft.com/office/powerpoint/2010/main" val="2793135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5296" y="4104564"/>
            <a:ext cx="11277600" cy="2514600"/>
          </a:xfrm>
        </p:spPr>
        <p:txBody>
          <a:bodyPr/>
          <a:lstStyle/>
          <a:p>
            <a:pPr algn="just"/>
            <a:r>
              <a:rPr lang="ru-RU" sz="2500" dirty="0"/>
              <a:t>Одновременно с </a:t>
            </a:r>
            <a:r>
              <a:rPr lang="ru-RU" sz="2500" dirty="0" err="1"/>
              <a:t>Partnerships</a:t>
            </a:r>
            <a:r>
              <a:rPr lang="ru-RU" sz="2500" dirty="0"/>
              <a:t> UK в целях обеспечения ее государственной основы казначейство создало Консультативный совет (</a:t>
            </a:r>
            <a:r>
              <a:rPr lang="ru-RU" sz="2500" dirty="0" err="1"/>
              <a:t>Advisory</a:t>
            </a:r>
            <a:r>
              <a:rPr lang="ru-RU" sz="2500" dirty="0"/>
              <a:t> </a:t>
            </a:r>
            <a:r>
              <a:rPr lang="ru-RU" sz="2500" dirty="0" err="1"/>
              <a:t>Council</a:t>
            </a:r>
            <a:r>
              <a:rPr lang="ru-RU" sz="2500" dirty="0"/>
              <a:t>). Этот орган не имеет исполнительной власти над </a:t>
            </a:r>
            <a:r>
              <a:rPr lang="ru-RU" sz="2500" dirty="0" err="1"/>
              <a:t>Partnerships</a:t>
            </a:r>
            <a:r>
              <a:rPr lang="ru-RU" sz="2500" dirty="0"/>
              <a:t> UK. Он осуществляет мониторинг и оценку эффективности компании с позиций государства, а кроме того, контролирует работу </a:t>
            </a:r>
            <a:r>
              <a:rPr lang="ru-RU" sz="2500" dirty="0" err="1"/>
              <a:t>Partnerships</a:t>
            </a:r>
            <a:r>
              <a:rPr lang="ru-RU" sz="2500" dirty="0"/>
              <a:t> UK в плане выполнения ею государственной миссии и регулярно один раз в год готовит отчет о деятельности ГЧП в стране.</a:t>
            </a:r>
          </a:p>
          <a:p>
            <a:pPr algn="just"/>
            <a:r>
              <a:rPr lang="ru-RU" sz="2500" dirty="0"/>
              <a:t>В состав Консультативного совета входят представители министерств и ведомств, местных органов власти и других </a:t>
            </a:r>
            <a:r>
              <a:rPr lang="ru-RU" sz="2500" dirty="0" err="1"/>
              <a:t>госу</a:t>
            </a:r>
            <a:r>
              <a:rPr lang="ru-RU" sz="2500" dirty="0"/>
              <a:t> дарственных структур, которые заинтересованы в ГЧП. В 2003–2004 гг. он насчитывал 27 чиновников с широким спектром представительства: от министерства обороны и секретариата кабинета министров Великобритании до министерства здравоохранения. Два раза в год совет собирается на заседания, рассматривает результаты деятельности </a:t>
            </a:r>
            <a:r>
              <a:rPr lang="ru-RU" sz="2500" dirty="0" err="1"/>
              <a:t>Partnerships</a:t>
            </a:r>
            <a:r>
              <a:rPr lang="ru-RU" sz="2500" dirty="0"/>
              <a:t> UK и принимает соответствующие решения.</a:t>
            </a:r>
          </a:p>
          <a:p>
            <a:pPr algn="just"/>
            <a:endParaRPr lang="ru-RU" sz="2500" dirty="0"/>
          </a:p>
        </p:txBody>
      </p:sp>
    </p:spTree>
    <p:extLst>
      <p:ext uri="{BB962C8B-B14F-4D97-AF65-F5344CB8AC3E}">
        <p14:creationId xmlns:p14="http://schemas.microsoft.com/office/powerpoint/2010/main" val="2388931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1"/>
            <a:ext cx="11277600" cy="1037230"/>
          </a:xfrm>
        </p:spPr>
        <p:txBody>
          <a:bodyPr/>
          <a:lstStyle/>
          <a:p>
            <a:pPr algn="ctr"/>
            <a:r>
              <a:rPr lang="ru-RU" sz="2800" b="1" dirty="0">
                <a:solidFill>
                  <a:srgbClr val="7030A0"/>
                </a:solidFill>
                <a:effectLst>
                  <a:outerShdw blurRad="38100" dist="38100" dir="2700000" algn="tl">
                    <a:srgbClr val="000000">
                      <a:alpha val="43137"/>
                    </a:srgbClr>
                  </a:outerShdw>
                </a:effectLst>
              </a:rPr>
              <a:t>Характеристика деятельности </a:t>
            </a:r>
            <a:r>
              <a:rPr lang="en-US" sz="2800" b="1" dirty="0">
                <a:solidFill>
                  <a:srgbClr val="7030A0"/>
                </a:solidFill>
                <a:effectLst>
                  <a:outerShdw blurRad="38100" dist="38100" dir="2700000" algn="tl">
                    <a:srgbClr val="000000">
                      <a:alpha val="43137"/>
                    </a:srgbClr>
                  </a:outerShdw>
                </a:effectLst>
              </a:rPr>
              <a:t>Partnerships </a:t>
            </a:r>
            <a:r>
              <a:rPr lang="en-US" sz="2800" b="1" dirty="0" smtClean="0">
                <a:solidFill>
                  <a:srgbClr val="7030A0"/>
                </a:solidFill>
                <a:effectLst>
                  <a:outerShdw blurRad="38100" dist="38100" dir="2700000" algn="tl">
                    <a:srgbClr val="000000">
                      <a:alpha val="43137"/>
                    </a:srgbClr>
                  </a:outerShdw>
                </a:effectLst>
              </a:rPr>
              <a:t>UK</a:t>
            </a:r>
            <a:endParaRPr lang="ru-RU" sz="2800" b="1" dirty="0" smtClean="0">
              <a:solidFill>
                <a:srgbClr val="7030A0"/>
              </a:solidFill>
              <a:effectLst>
                <a:outerShdw blurRad="38100" dist="38100" dir="2700000" algn="tl">
                  <a:srgbClr val="000000">
                    <a:alpha val="43137"/>
                  </a:srgbClr>
                </a:outerShdw>
              </a:effectLst>
            </a:endParaRPr>
          </a:p>
          <a:p>
            <a:endParaRPr lang="ru-RU" dirty="0"/>
          </a:p>
        </p:txBody>
      </p:sp>
      <p:pic>
        <p:nvPicPr>
          <p:cNvPr id="5" name="Рисунок 4"/>
          <p:cNvPicPr>
            <a:picLocks noChangeAspect="1"/>
          </p:cNvPicPr>
          <p:nvPr/>
        </p:nvPicPr>
        <p:blipFill>
          <a:blip r:embed="rId2"/>
          <a:stretch>
            <a:fillRect/>
          </a:stretch>
        </p:blipFill>
        <p:spPr>
          <a:xfrm>
            <a:off x="1734988" y="1733266"/>
            <a:ext cx="8823623" cy="3780430"/>
          </a:xfrm>
          <a:prstGeom prst="rect">
            <a:avLst/>
          </a:prstGeom>
        </p:spPr>
      </p:pic>
    </p:spTree>
    <p:extLst>
      <p:ext uri="{BB962C8B-B14F-4D97-AF65-F5344CB8AC3E}">
        <p14:creationId xmlns:p14="http://schemas.microsoft.com/office/powerpoint/2010/main" val="4109421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21647" y="5250977"/>
            <a:ext cx="11277600" cy="914400"/>
          </a:xfrm>
        </p:spPr>
        <p:txBody>
          <a:bodyPr/>
          <a:lstStyle/>
          <a:p>
            <a:pPr algn="just"/>
            <a:r>
              <a:rPr lang="ru-RU" sz="2600" dirty="0"/>
              <a:t>Главным государственным органом по оценке правительственных программ PFI в Великобритании является Национальное финансово-ревизионное управление (</a:t>
            </a:r>
            <a:r>
              <a:rPr lang="ru-RU" sz="2600" dirty="0" err="1"/>
              <a:t>National</a:t>
            </a:r>
            <a:r>
              <a:rPr lang="ru-RU" sz="2600" dirty="0"/>
              <a:t> </a:t>
            </a:r>
            <a:r>
              <a:rPr lang="ru-RU" sz="2600" dirty="0" err="1"/>
              <a:t>Audit</a:t>
            </a:r>
            <a:r>
              <a:rPr lang="ru-RU" sz="2600" dirty="0"/>
              <a:t> </a:t>
            </a:r>
            <a:r>
              <a:rPr lang="ru-RU" sz="2600" dirty="0" err="1"/>
              <a:t>Office</a:t>
            </a:r>
            <a:r>
              <a:rPr lang="ru-RU" sz="2600" dirty="0"/>
              <a:t>, NAO). Оно по поручению парламента проводит аудиторские проверки расходования государственных средств. Управление располагает необходимым штатом (580 человек) и проверяет выбранные проекты на соответствие цены и качества, на адекватность государственной политике закупок, а также оценивает уровень эффективности расходования государственных средств. Ежегодно управление готовит для парламента около 60 отчетов по оценке цены и качества государственных закупок в целом, в том числе осуществляемых в рамках PFI-программ. Деятельность его регламентируется Законом от 1983 г. По имеющимся оценкам, управление приносит 8 ф. ст. на каждый фунт, затраченный на его содержание. </a:t>
            </a:r>
          </a:p>
        </p:txBody>
      </p:sp>
    </p:spTree>
    <p:extLst>
      <p:ext uri="{BB962C8B-B14F-4D97-AF65-F5344CB8AC3E}">
        <p14:creationId xmlns:p14="http://schemas.microsoft.com/office/powerpoint/2010/main" val="3275115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3156045"/>
          </a:xfrm>
        </p:spPr>
        <p:txBody>
          <a:bodyPr/>
          <a:lstStyle/>
          <a:p>
            <a:pPr algn="just"/>
            <a:r>
              <a:rPr lang="ru-RU" dirty="0"/>
              <a:t>Другим контролирующим органом в Великобритании является Комитет по контролю за расходами государственных средств (</a:t>
            </a:r>
            <a:r>
              <a:rPr lang="ru-RU" dirty="0" err="1"/>
              <a:t>The</a:t>
            </a:r>
            <a:r>
              <a:rPr lang="ru-RU" dirty="0"/>
              <a:t> </a:t>
            </a:r>
            <a:r>
              <a:rPr lang="ru-RU" dirty="0" err="1"/>
              <a:t>Committee</a:t>
            </a:r>
            <a:r>
              <a:rPr lang="ru-RU" dirty="0"/>
              <a:t> </a:t>
            </a:r>
            <a:r>
              <a:rPr lang="ru-RU" dirty="0" err="1"/>
              <a:t>of</a:t>
            </a:r>
            <a:r>
              <a:rPr lang="ru-RU" dirty="0"/>
              <a:t> </a:t>
            </a:r>
            <a:r>
              <a:rPr lang="ru-RU" dirty="0" err="1"/>
              <a:t>Public</a:t>
            </a:r>
            <a:r>
              <a:rPr lang="ru-RU" dirty="0"/>
              <a:t> </a:t>
            </a:r>
            <a:r>
              <a:rPr lang="ru-RU" dirty="0" err="1"/>
              <a:t>Accounts</a:t>
            </a:r>
            <a:r>
              <a:rPr lang="ru-RU" dirty="0"/>
              <a:t>, СPA), который по поручению Палаты общин осуществляет аудиторские проверки правильности расходования этих средств. Он проводит проверки как самостоятельно, так и по поручению NAO, а затем готовит соответствующие рекомендации.</a:t>
            </a:r>
          </a:p>
          <a:p>
            <a:pPr algn="just"/>
            <a:r>
              <a:rPr lang="ru-RU" dirty="0"/>
              <a:t>NAO и СPA не только анализируют, пишут отчеты и дают рекомендации, базирующиеся на полученных результатах, но также выпускают обзоры (отчеты) по важнейшим аспектам политики ГЧП и программам (строительство объектов PFI, управление проектами, соотношение «цена – качество» и т.д.).</a:t>
            </a:r>
          </a:p>
          <a:p>
            <a:pPr algn="just"/>
            <a:r>
              <a:rPr lang="ru-RU" dirty="0"/>
              <a:t>По состоянию на июль 2003 г. NAO опубликовало 31 отчет, а СPA – 24 отчета по PFI. 26 отчетов NAO посвящены отдельным проектам, в пяти рассматриваются общие проблемы и даются обобщения по секторам экономики. К настоящему времени опубликовано более 50 отчетов по исследованию ГЧП и PFI и разработано около 500 рекомендаций по улучшению проводимой политики государственно-частного партнерства.</a:t>
            </a:r>
          </a:p>
          <a:p>
            <a:pPr algn="just"/>
            <a:endParaRPr lang="ru-RU" dirty="0"/>
          </a:p>
        </p:txBody>
      </p:sp>
    </p:spTree>
    <p:extLst>
      <p:ext uri="{BB962C8B-B14F-4D97-AF65-F5344CB8AC3E}">
        <p14:creationId xmlns:p14="http://schemas.microsoft.com/office/powerpoint/2010/main" val="3996690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77421" y="3886200"/>
            <a:ext cx="11785600" cy="2971800"/>
          </a:xfrm>
        </p:spPr>
        <p:txBody>
          <a:bodyPr/>
          <a:lstStyle/>
          <a:p>
            <a:pPr algn="just"/>
            <a:r>
              <a:rPr lang="ru-RU" dirty="0"/>
              <a:t>По аналогичной схеме сформировано управление ГЧП в ряде других развитых стран. Так, в ФРГ в декабре 2007 г. решением федерального правительства учреждена государственно-частная компания </a:t>
            </a:r>
            <a:r>
              <a:rPr lang="ru-RU" dirty="0" err="1"/>
              <a:t>Partnerschaft</a:t>
            </a:r>
            <a:r>
              <a:rPr lang="ru-RU" dirty="0"/>
              <a:t> </a:t>
            </a:r>
            <a:r>
              <a:rPr lang="ru-RU" dirty="0" err="1"/>
              <a:t>Deutschland</a:t>
            </a:r>
            <a:r>
              <a:rPr lang="ru-RU" dirty="0"/>
              <a:t> (PD). PD в тесном сотрудничестве с министерством финансов и министерством транспорта и городского развития ФРГ при участии госбанка по развитию «</a:t>
            </a:r>
            <a:r>
              <a:rPr lang="ru-RU" dirty="0" err="1"/>
              <a:t>Кредитанштальт</a:t>
            </a:r>
            <a:r>
              <a:rPr lang="ru-RU" dirty="0"/>
              <a:t> </a:t>
            </a:r>
            <a:r>
              <a:rPr lang="ru-RU" dirty="0" err="1"/>
              <a:t>фюр</a:t>
            </a:r>
            <a:r>
              <a:rPr lang="ru-RU" dirty="0"/>
              <a:t> </a:t>
            </a:r>
            <a:r>
              <a:rPr lang="ru-RU" dirty="0" err="1"/>
              <a:t>Видерауфбау</a:t>
            </a:r>
            <a:r>
              <a:rPr lang="ru-RU" dirty="0"/>
              <a:t>» и ряда частных консалтинговых, девелоперских и других профильных компаний специализируется на оказании консультационных услуг потенциальным федеральным, земельным и муниципальным заказчикам [32] . В рамочном соглашении с PD в качестве заказчиков участвуют федеральное правительство, 10 федеральных земель, 82 коммуны, ряд публично-правовых организаций и предприятий. Одной из важнейших функций, возложенных на указанное агентство, является общее содействие развитию рынка ГЧП и расширение сферы применения различных видов государственно-частной кооперации. В функции PD входят обобщение практики реализации проектов ГЧП, разработка единых стандартов и типовых форм взаимодействия государственных и частных институтов, мероприятий по снижению организационных издержек на всех стадиях осуществления рассматриваемых проектов.</a:t>
            </a:r>
          </a:p>
        </p:txBody>
      </p:sp>
    </p:spTree>
    <p:extLst>
      <p:ext uri="{BB962C8B-B14F-4D97-AF65-F5344CB8AC3E}">
        <p14:creationId xmlns:p14="http://schemas.microsoft.com/office/powerpoint/2010/main" val="1974758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5296" y="4855191"/>
            <a:ext cx="11277600" cy="914400"/>
          </a:xfrm>
        </p:spPr>
        <p:txBody>
          <a:bodyPr/>
          <a:lstStyle/>
          <a:p>
            <a:pPr algn="just"/>
            <a:r>
              <a:rPr lang="ru-RU" sz="2700" dirty="0"/>
              <a:t>По другому пути развития системы управления и регулирования ГЧП идут страны Центральной и Восточной Европы, а также многие развивающиеся страны. В его основе лежат принятие специального законодательства по ГЧП, в первую очередь по концессиям, и формирование соответствующих государственных органов по управлению и регулированию ГЧП с акцентом на концессии. Так, например, в Сербии, Хорватии, Коста-Рике и других странах созданы национальные агентства по ГЧП, концессиям, государственным </a:t>
            </a:r>
            <a:r>
              <a:rPr lang="ru-RU" sz="2700" dirty="0" smtClean="0"/>
              <a:t>инвестициям.</a:t>
            </a:r>
            <a:endParaRPr lang="ru-RU" sz="2700" dirty="0"/>
          </a:p>
          <a:p>
            <a:pPr algn="just"/>
            <a:r>
              <a:rPr lang="ru-RU" sz="2700" dirty="0"/>
              <a:t>Это органы, которые выполняют организационную и техническую работу, связанную с подготовкой проектов ГЧП, предоставлением концессий и проверкой деятельности концессионеров. </a:t>
            </a:r>
          </a:p>
        </p:txBody>
      </p:sp>
    </p:spTree>
    <p:extLst>
      <p:ext uri="{BB962C8B-B14F-4D97-AF65-F5344CB8AC3E}">
        <p14:creationId xmlns:p14="http://schemas.microsoft.com/office/powerpoint/2010/main" val="1415142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2971801"/>
          </a:xfrm>
        </p:spPr>
        <p:txBody>
          <a:bodyPr/>
          <a:lstStyle/>
          <a:p>
            <a:pPr algn="ctr"/>
            <a:r>
              <a:rPr lang="ru-RU" sz="2800" b="1" dirty="0">
                <a:solidFill>
                  <a:srgbClr val="002060"/>
                </a:solidFill>
                <a:effectLst>
                  <a:outerShdw blurRad="38100" dist="38100" dir="2700000" algn="tl">
                    <a:srgbClr val="000000">
                      <a:alpha val="43137"/>
                    </a:srgbClr>
                  </a:outerShdw>
                </a:effectLst>
              </a:rPr>
              <a:t>Агентства имеют следующие функции</a:t>
            </a:r>
            <a:r>
              <a:rPr lang="ru-RU" sz="2800" b="1" dirty="0" smtClean="0">
                <a:solidFill>
                  <a:srgbClr val="002060"/>
                </a:solidFill>
                <a:effectLst>
                  <a:outerShdw blurRad="38100" dist="38100" dir="2700000" algn="tl">
                    <a:srgbClr val="000000">
                      <a:alpha val="43137"/>
                    </a:srgbClr>
                  </a:outerShdw>
                </a:effectLst>
              </a:rPr>
              <a:t>:</a:t>
            </a:r>
          </a:p>
          <a:p>
            <a:pPr algn="ctr"/>
            <a:endParaRPr lang="ru-RU" sz="2800" b="1" dirty="0">
              <a:solidFill>
                <a:srgbClr val="002060"/>
              </a:solidFill>
              <a:effectLst>
                <a:outerShdw blurRad="38100" dist="38100" dir="2700000" algn="tl">
                  <a:srgbClr val="000000">
                    <a:alpha val="43137"/>
                  </a:srgbClr>
                </a:outerShdw>
              </a:effectLst>
            </a:endParaRPr>
          </a:p>
          <a:p>
            <a:pPr algn="just"/>
            <a:r>
              <a:rPr lang="ru-RU" dirty="0"/>
              <a:t>1) организация рынка проектов ГЧП, проведение НИР, формирование портфеля проектов, разработка конкурсных процедур и т.п.;</a:t>
            </a:r>
          </a:p>
          <a:p>
            <a:pPr algn="just"/>
            <a:r>
              <a:rPr lang="ru-RU" dirty="0"/>
              <a:t>2) подготовка документов, необходимых для создания партнерства или для передачи объекта в концессию (включая анализ, исследования, отчеты);</a:t>
            </a:r>
          </a:p>
          <a:p>
            <a:pPr algn="just"/>
            <a:r>
              <a:rPr lang="ru-RU" dirty="0"/>
              <a:t>3) подготовка рекомендаций по постановлениям правительства о наиболее значимых контрактах ГЧП;</a:t>
            </a:r>
          </a:p>
          <a:p>
            <a:pPr algn="just"/>
            <a:r>
              <a:rPr lang="ru-RU" dirty="0"/>
              <a:t>4) анализ предложений частных партнеров;</a:t>
            </a:r>
          </a:p>
          <a:p>
            <a:pPr algn="just"/>
            <a:r>
              <a:rPr lang="ru-RU" dirty="0"/>
              <a:t>5) формирование и сопровождение баз данных по проектам ГЧП;</a:t>
            </a:r>
          </a:p>
          <a:p>
            <a:pPr algn="just"/>
            <a:r>
              <a:rPr lang="ru-RU" dirty="0"/>
              <a:t>6) контроль за соблюдением партнерами прав и обязанностей и при необходимости предоставление им помощи;</a:t>
            </a:r>
          </a:p>
          <a:p>
            <a:pPr algn="just"/>
            <a:r>
              <a:rPr lang="ru-RU" dirty="0"/>
              <a:t>7) проведение маркетинговых исследований по проектам;</a:t>
            </a:r>
          </a:p>
          <a:p>
            <a:pPr algn="just"/>
            <a:r>
              <a:rPr lang="ru-RU" dirty="0"/>
              <a:t>8) отслеживание и обеспечение интересов государства в проектах ГЧП;</a:t>
            </a:r>
          </a:p>
          <a:p>
            <a:pPr algn="just"/>
            <a:r>
              <a:rPr lang="ru-RU" dirty="0"/>
              <a:t>9) взаимодействие с институтами гражданского общества и населением.</a:t>
            </a:r>
          </a:p>
          <a:p>
            <a:endParaRPr lang="ru-RU" dirty="0"/>
          </a:p>
        </p:txBody>
      </p:sp>
    </p:spTree>
    <p:extLst>
      <p:ext uri="{BB962C8B-B14F-4D97-AF65-F5344CB8AC3E}">
        <p14:creationId xmlns:p14="http://schemas.microsoft.com/office/powerpoint/2010/main" val="1568937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1914099"/>
          </a:xfrm>
        </p:spPr>
        <p:txBody>
          <a:bodyPr/>
          <a:lstStyle/>
          <a:p>
            <a:pPr algn="ctr"/>
            <a:r>
              <a:rPr lang="ru-RU" b="1" dirty="0">
                <a:solidFill>
                  <a:srgbClr val="002060"/>
                </a:solidFill>
                <a:effectLst>
                  <a:outerShdw blurRad="38100" dist="38100" dir="2700000" algn="tl">
                    <a:srgbClr val="000000">
                      <a:alpha val="43137"/>
                    </a:srgbClr>
                  </a:outerShdw>
                </a:effectLst>
              </a:rPr>
              <a:t>В ходе выполнения своих задач такие агентства сотрудничают с министерствами и ведомствами в вопросах</a:t>
            </a:r>
            <a:r>
              <a:rPr lang="ru-RU" b="1" dirty="0" smtClean="0">
                <a:solidFill>
                  <a:srgbClr val="002060"/>
                </a:solidFill>
                <a:effectLst>
                  <a:outerShdw blurRad="38100" dist="38100" dir="2700000" algn="tl">
                    <a:srgbClr val="000000">
                      <a:alpha val="43137"/>
                    </a:srgbClr>
                  </a:outerShdw>
                </a:effectLst>
              </a:rPr>
              <a:t>:</a:t>
            </a:r>
          </a:p>
          <a:p>
            <a:pPr algn="ctr"/>
            <a:endParaRPr lang="ru-RU" b="1" dirty="0">
              <a:solidFill>
                <a:srgbClr val="002060"/>
              </a:solidFill>
              <a:effectLst>
                <a:outerShdw blurRad="38100" dist="38100" dir="2700000" algn="tl">
                  <a:srgbClr val="000000">
                    <a:alpha val="43137"/>
                  </a:srgbClr>
                </a:outerShdw>
              </a:effectLst>
            </a:endParaRPr>
          </a:p>
          <a:p>
            <a:pPr algn="just"/>
            <a:r>
              <a:rPr lang="ru-RU" dirty="0"/>
              <a:t>– подготовки документов и выработки постановлений по соглашениям;</a:t>
            </a:r>
          </a:p>
          <a:p>
            <a:pPr algn="just"/>
            <a:r>
              <a:rPr lang="ru-RU" dirty="0"/>
              <a:t>– определения предмета соглашения;</a:t>
            </a:r>
          </a:p>
          <a:p>
            <a:pPr algn="just"/>
            <a:r>
              <a:rPr lang="ru-RU" dirty="0"/>
              <a:t>– анализа предложений частного партнера;</a:t>
            </a:r>
          </a:p>
          <a:p>
            <a:pPr algn="just"/>
            <a:r>
              <a:rPr lang="ru-RU" dirty="0"/>
              <a:t>– оценки социально-экономического эффекта</a:t>
            </a:r>
            <a:r>
              <a:rPr lang="ru-RU" dirty="0" smtClean="0"/>
              <a:t>.</a:t>
            </a:r>
          </a:p>
          <a:p>
            <a:pPr algn="just"/>
            <a:endParaRPr lang="ru-RU" dirty="0"/>
          </a:p>
          <a:p>
            <a:pPr algn="just"/>
            <a:r>
              <a:rPr lang="ru-RU" dirty="0"/>
              <a:t>Еще одним подходом к управлению ГЧП является создание в ряде стран отраслевых агентств по вопросам ГЧП . В частности, в Польше действует специальное агентство, образованное в соответствии с Законом о платных дорогах.</a:t>
            </a:r>
          </a:p>
          <a:p>
            <a:endParaRPr lang="ru-RU" dirty="0"/>
          </a:p>
        </p:txBody>
      </p:sp>
    </p:spTree>
    <p:extLst>
      <p:ext uri="{BB962C8B-B14F-4D97-AF65-F5344CB8AC3E}">
        <p14:creationId xmlns:p14="http://schemas.microsoft.com/office/powerpoint/2010/main" val="3618529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04716" y="3749722"/>
            <a:ext cx="11785600" cy="2971800"/>
          </a:xfrm>
        </p:spPr>
        <p:txBody>
          <a:bodyPr/>
          <a:lstStyle/>
          <a:p>
            <a:pPr algn="ctr"/>
            <a:r>
              <a:rPr lang="ru-RU" b="1" dirty="0">
                <a:solidFill>
                  <a:srgbClr val="002060"/>
                </a:solidFill>
                <a:effectLst>
                  <a:outerShdw blurRad="38100" dist="38100" dir="2700000" algn="tl">
                    <a:srgbClr val="000000">
                      <a:alpha val="43137"/>
                    </a:srgbClr>
                  </a:outerShdw>
                </a:effectLst>
              </a:rPr>
              <a:t>В рамках общих функций оно решает следующие основные задачи:</a:t>
            </a:r>
          </a:p>
          <a:p>
            <a:pPr algn="just"/>
            <a:r>
              <a:rPr lang="ru-RU" sz="2000" dirty="0"/>
              <a:t>1) выполнение исследовательских работ в области экономики автомагистралей, включая оценки социально-экономического эффекта и воздействия на окружающую среду;</a:t>
            </a:r>
          </a:p>
          <a:p>
            <a:pPr algn="just"/>
            <a:r>
              <a:rPr lang="ru-RU" sz="2000" dirty="0"/>
              <a:t>2) кооперация и сотрудничество с соответствующими властными структурами (министерство обороны, земельные органы, комитеты по управлению имуществом и т.д.) в вопросах, относящихся к его компетенции, регистрация и ведение учета земель и производственных мощностей, подбор, объединение и замена земельных участков, дренажные работы, защита заповедников, лесов, охрана окружающей среды, протекционизм в отношении культурного наследия;</a:t>
            </a:r>
          </a:p>
          <a:p>
            <a:pPr algn="just"/>
            <a:r>
              <a:rPr lang="ru-RU" sz="2000" dirty="0"/>
              <a:t>3) закупка земельных участков, полос отчуждения для последующей передачи их концессионеру;</a:t>
            </a:r>
          </a:p>
          <a:p>
            <a:pPr algn="just"/>
            <a:r>
              <a:rPr lang="ru-RU" sz="2000" dirty="0"/>
              <a:t>4) разработка схем тендеров, оценка критериев конкурсных процедур, организация и проведение тендеров;</a:t>
            </a:r>
          </a:p>
          <a:p>
            <a:pPr algn="just"/>
            <a:r>
              <a:rPr lang="ru-RU" sz="2000" dirty="0"/>
              <a:t>5) разработка пакета документации для заключения концессионных договоров, ведение переговоров, заключение концессионных соглашений;</a:t>
            </a:r>
          </a:p>
          <a:p>
            <a:pPr algn="just"/>
            <a:r>
              <a:rPr lang="ru-RU" sz="2000" dirty="0"/>
              <a:t>6) утверждение окончательных характеристик проектов в соответствии с действующими техническими и строительными нормами;</a:t>
            </a:r>
          </a:p>
          <a:p>
            <a:pPr algn="just"/>
            <a:r>
              <a:rPr lang="ru-RU" sz="2000" dirty="0"/>
              <a:t>7) надзор за строительством и эксплуатацией автомагистрали в соответствии с положениями концессионного договора и соблюдением концессионером всех условий договора.</a:t>
            </a:r>
          </a:p>
          <a:p>
            <a:pPr algn="just"/>
            <a:endParaRPr lang="ru-RU" dirty="0"/>
          </a:p>
        </p:txBody>
      </p:sp>
    </p:spTree>
    <p:extLst>
      <p:ext uri="{BB962C8B-B14F-4D97-AF65-F5344CB8AC3E}">
        <p14:creationId xmlns:p14="http://schemas.microsoft.com/office/powerpoint/2010/main" val="3470179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6931" y="0"/>
            <a:ext cx="11277600" cy="873457"/>
          </a:xfrm>
        </p:spPr>
        <p:txBody>
          <a:bodyPr>
            <a:normAutofit fontScale="90000"/>
          </a:bodyPr>
          <a:lstStyle/>
          <a:p>
            <a:pPr algn="ctr"/>
            <a:r>
              <a:rPr lang="ru-RU" dirty="0">
                <a:solidFill>
                  <a:srgbClr val="7030A0"/>
                </a:solidFill>
              </a:rPr>
              <a:t>Вопрос 1. Международный опыт управления ГЧП</a:t>
            </a:r>
          </a:p>
        </p:txBody>
      </p:sp>
      <p:sp>
        <p:nvSpPr>
          <p:cNvPr id="3" name="Подзаголовок 2"/>
          <p:cNvSpPr>
            <a:spLocks noGrp="1"/>
          </p:cNvSpPr>
          <p:nvPr>
            <p:ph type="subTitle" idx="1"/>
          </p:nvPr>
        </p:nvSpPr>
        <p:spPr>
          <a:xfrm>
            <a:off x="316931" y="5223680"/>
            <a:ext cx="11523260" cy="914400"/>
          </a:xfrm>
        </p:spPr>
        <p:txBody>
          <a:bodyPr/>
          <a:lstStyle/>
          <a:p>
            <a:pPr algn="just"/>
            <a:r>
              <a:rPr lang="ru-RU" dirty="0"/>
              <a:t>Неотъемлемой частью систем хозяйственного партнерства государства и бизнеса являются механизмы государственного управления и регулирования. Государство формирует институциональную среду партнерств, занимается вопросами организации и управления процессом ГЧП, вырабатывает стратегию и принципы, на которых строятся отношения бизнеса с властью и обществом в рамках партнерских проектов. Оно получает концессионные и арендные платежи, контролирует цены, доходы, качество услуг, выполнение частным оператором закрепленных в договоре обязанностей. Кроме того, государство вырабатывает тарифную и таможенную политику, стимулирующую частную деятельность на объектах государственной собственности, определяет субсидируемые из бюджета проекты. Набор механизмов государственного регулирования различается в зависимости от отрасли, типа партнерства, социальной значимости проектов и других факторов.</a:t>
            </a:r>
          </a:p>
        </p:txBody>
      </p:sp>
    </p:spTree>
    <p:extLst>
      <p:ext uri="{BB962C8B-B14F-4D97-AF65-F5344CB8AC3E}">
        <p14:creationId xmlns:p14="http://schemas.microsoft.com/office/powerpoint/2010/main" val="2958369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1095233"/>
          </a:xfrm>
        </p:spPr>
        <p:txBody>
          <a:bodyPr/>
          <a:lstStyle/>
          <a:p>
            <a:pPr algn="ctr"/>
            <a:r>
              <a:rPr lang="ru-RU" sz="2800" b="1" dirty="0">
                <a:solidFill>
                  <a:srgbClr val="7030A0"/>
                </a:solidFill>
                <a:effectLst>
                  <a:outerShdw blurRad="38100" dist="38100" dir="2700000" algn="tl">
                    <a:srgbClr val="000000">
                      <a:alpha val="43137"/>
                    </a:srgbClr>
                  </a:outerShdw>
                </a:effectLst>
              </a:rPr>
              <a:t>Важными характеристиками любого регулирующего органа в сфере ГЧП за рубежом являются</a:t>
            </a:r>
            <a:r>
              <a:rPr lang="ru-RU" sz="2800" b="1" dirty="0" smtClean="0">
                <a:solidFill>
                  <a:srgbClr val="7030A0"/>
                </a:solidFill>
                <a:effectLst>
                  <a:outerShdw blurRad="38100" dist="38100" dir="2700000" algn="tl">
                    <a:srgbClr val="000000">
                      <a:alpha val="43137"/>
                    </a:srgbClr>
                  </a:outerShdw>
                </a:effectLst>
              </a:rPr>
              <a:t>:</a:t>
            </a:r>
          </a:p>
          <a:p>
            <a:pPr algn="ctr"/>
            <a:endParaRPr lang="ru-RU" sz="2800" b="1" dirty="0">
              <a:solidFill>
                <a:srgbClr val="7030A0"/>
              </a:solidFill>
              <a:effectLst>
                <a:outerShdw blurRad="38100" dist="38100" dir="2700000" algn="tl">
                  <a:srgbClr val="000000">
                    <a:alpha val="43137"/>
                  </a:srgbClr>
                </a:outerShdw>
              </a:effectLst>
            </a:endParaRPr>
          </a:p>
          <a:p>
            <a:pPr algn="ctr"/>
            <a:endParaRPr lang="ru-RU" sz="2800" b="1" dirty="0">
              <a:solidFill>
                <a:srgbClr val="7030A0"/>
              </a:solidFill>
              <a:effectLst>
                <a:outerShdw blurRad="38100" dist="38100" dir="2700000" algn="tl">
                  <a:srgbClr val="000000">
                    <a:alpha val="43137"/>
                  </a:srgbClr>
                </a:outerShdw>
              </a:effectLst>
            </a:endParaRPr>
          </a:p>
          <a:p>
            <a:r>
              <a:rPr lang="ru-RU" sz="2800" dirty="0"/>
              <a:t>– степень зависимости от заинтересованных министерств и ведомств;</a:t>
            </a:r>
          </a:p>
          <a:p>
            <a:r>
              <a:rPr lang="ru-RU" sz="2800" dirty="0"/>
              <a:t>– объем полномочий;</a:t>
            </a:r>
          </a:p>
          <a:p>
            <a:r>
              <a:rPr lang="ru-RU" sz="2800" dirty="0"/>
              <a:t>– выработка правил функционирования рынка проектов ГЧП.</a:t>
            </a:r>
          </a:p>
          <a:p>
            <a:endParaRPr lang="ru-RU" sz="2800" dirty="0"/>
          </a:p>
        </p:txBody>
      </p:sp>
    </p:spTree>
    <p:extLst>
      <p:ext uri="{BB962C8B-B14F-4D97-AF65-F5344CB8AC3E}">
        <p14:creationId xmlns:p14="http://schemas.microsoft.com/office/powerpoint/2010/main" val="1994044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82137" y="4049973"/>
            <a:ext cx="11512645" cy="1968690"/>
          </a:xfrm>
        </p:spPr>
        <p:txBody>
          <a:bodyPr/>
          <a:lstStyle/>
          <a:p>
            <a:pPr algn="just"/>
            <a:r>
              <a:rPr lang="ru-RU" dirty="0"/>
              <a:t>Задача особой сложности состоит в обеспечении независимости регулирующих органов. Выбор подхода для ее решения во многом определяется национальным законодательством, развитостью институтов гражданского общества в каждой конкретной стране, независимостью судов, другими институциональными факторами. Для того чтобы гарантировать справедливость принимаемых решений, регулирующий орган должен быть свободным от политического вмешательства и давления, иметь достаточно власти, чтобы принимать решения без рисков вмешательства заинтересованных сторон: министерств и частного сектора. Оставляя его в структуре министерства или устанавливая его прямое подчинение министерству, государство и общество рискуют, что он будет защищать ведомственные интересы в ущерб общественным. А главная задача такого органа состоит в защите интересов общества и потребителей. Именно по этой причине он должен быть выведен из ведомственного подчинения и руководствоваться в своей работе только законом.</a:t>
            </a:r>
          </a:p>
        </p:txBody>
      </p:sp>
    </p:spTree>
    <p:extLst>
      <p:ext uri="{BB962C8B-B14F-4D97-AF65-F5344CB8AC3E}">
        <p14:creationId xmlns:p14="http://schemas.microsoft.com/office/powerpoint/2010/main" val="2057736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2323531"/>
          </a:xfrm>
        </p:spPr>
        <p:txBody>
          <a:bodyPr/>
          <a:lstStyle/>
          <a:p>
            <a:pPr algn="just"/>
            <a:r>
              <a:rPr lang="ru-RU" sz="2600" dirty="0"/>
              <a:t>Регулирование не должно быть обременительным и для частного сектора. В идеале оно призвано стимулировать нововведения, повышение производительности труда, не создавая при этом препятствий росту доходности бизнеса. Государство должно разработать набор индикаторов, которые используются в целях контроля за выполнением частным сектором контракта ГЧП, а также увеличения прозрачности самого процесса контроля и, следовательно, ответственности регулирующих органов.</a:t>
            </a:r>
          </a:p>
          <a:p>
            <a:pPr algn="just"/>
            <a:r>
              <a:rPr lang="ru-RU" sz="2600" dirty="0"/>
              <a:t>Объектами контроля и надзора являются только предусмотренные договорами обязательства и общие требования, предъявляемые действующим законодательством к хозяйствующим субъектам. Выставление операторам дополнительных требований, не предусмотренных договорами и законодательством, не допускается.</a:t>
            </a:r>
          </a:p>
          <a:p>
            <a:endParaRPr lang="ru-RU" dirty="0"/>
          </a:p>
        </p:txBody>
      </p:sp>
    </p:spTree>
    <p:extLst>
      <p:ext uri="{BB962C8B-B14F-4D97-AF65-F5344CB8AC3E}">
        <p14:creationId xmlns:p14="http://schemas.microsoft.com/office/powerpoint/2010/main" val="2807420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3306170"/>
          </a:xfrm>
        </p:spPr>
        <p:txBody>
          <a:bodyPr/>
          <a:lstStyle/>
          <a:p>
            <a:pPr algn="ctr"/>
            <a:r>
              <a:rPr lang="ru-RU" b="1" dirty="0">
                <a:solidFill>
                  <a:srgbClr val="002060"/>
                </a:solidFill>
                <a:effectLst>
                  <a:outerShdw blurRad="38100" dist="38100" dir="2700000" algn="tl">
                    <a:srgbClr val="000000">
                      <a:alpha val="43137"/>
                    </a:srgbClr>
                  </a:outerShdw>
                </a:effectLst>
              </a:rPr>
              <a:t>Основные области контроля деятельности частных компаний в проектах ГЧП со стороны государства следующие:</a:t>
            </a:r>
          </a:p>
          <a:p>
            <a:pPr algn="just"/>
            <a:r>
              <a:rPr lang="ru-RU" dirty="0"/>
              <a:t>– выполнение участниками договоров финансовых условий и налоговых обязательств;</a:t>
            </a:r>
          </a:p>
          <a:p>
            <a:pPr algn="just"/>
            <a:r>
              <a:rPr lang="ru-RU" dirty="0"/>
              <a:t>– соблюдение графика строительных (ремонтных) работ и инвестиций;</a:t>
            </a:r>
          </a:p>
          <a:p>
            <a:pPr algn="just"/>
            <a:r>
              <a:rPr lang="ru-RU" dirty="0"/>
              <a:t>– использование частной компанией по назначению переданных ей государством машин и оборудования;</a:t>
            </a:r>
          </a:p>
          <a:p>
            <a:pPr algn="just"/>
            <a:r>
              <a:rPr lang="ru-RU" dirty="0"/>
              <a:t>– выполнение условий и правил землепользования;</a:t>
            </a:r>
          </a:p>
          <a:p>
            <a:pPr algn="just"/>
            <a:r>
              <a:rPr lang="ru-RU" dirty="0"/>
              <a:t>– выполнение условий по обслуживанию пользователей;</a:t>
            </a:r>
          </a:p>
          <a:p>
            <a:pPr algn="just"/>
            <a:r>
              <a:rPr lang="ru-RU" dirty="0"/>
              <a:t>– правильность сбора частным оператором платы за проезд или за оказанную услугу;</a:t>
            </a:r>
          </a:p>
          <a:p>
            <a:pPr algn="just"/>
            <a:r>
              <a:rPr lang="ru-RU" dirty="0"/>
              <a:t>– правильность установления тарифов и взимания проездной платы (в отраслях транспорта);</a:t>
            </a:r>
          </a:p>
          <a:p>
            <a:pPr algn="just"/>
            <a:r>
              <a:rPr lang="ru-RU" dirty="0"/>
              <a:t>– выполнение экологических норм и требований;</a:t>
            </a:r>
          </a:p>
          <a:p>
            <a:pPr algn="just"/>
            <a:r>
              <a:rPr lang="ru-RU" dirty="0"/>
              <a:t>– выполнение условий обеспечения занятости и иных социальных требований.</a:t>
            </a:r>
          </a:p>
          <a:p>
            <a:pPr algn="just"/>
            <a:endParaRPr lang="ru-RU" dirty="0"/>
          </a:p>
        </p:txBody>
      </p:sp>
    </p:spTree>
    <p:extLst>
      <p:ext uri="{BB962C8B-B14F-4D97-AF65-F5344CB8AC3E}">
        <p14:creationId xmlns:p14="http://schemas.microsoft.com/office/powerpoint/2010/main" val="3247890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26114" y="4165979"/>
            <a:ext cx="11277600" cy="2692021"/>
          </a:xfrm>
        </p:spPr>
        <p:txBody>
          <a:bodyPr/>
          <a:lstStyle/>
          <a:p>
            <a:pPr algn="just"/>
            <a:r>
              <a:rPr lang="ru-RU" dirty="0"/>
              <a:t>Для осуществления ряда функций регулирующие органы привлекают соответствующие учреждения, общественные организации (земельные, экологические, профсоюзные и др.).</a:t>
            </a:r>
          </a:p>
          <a:p>
            <a:pPr algn="just"/>
            <a:r>
              <a:rPr lang="ru-RU" dirty="0"/>
              <a:t>Вместе с тем, чтобы быть эффективным, регулирующий орган должен иметь право налагать штрафы в соответствии с законом и четкими правилами. Необходимо, чтобы штрафы и пени были связаны с размером ущерба, принесенного пользователям, конкурентам или обществу, и возвращались им в качестве компенсации.</a:t>
            </a:r>
          </a:p>
          <a:p>
            <a:pPr algn="just"/>
            <a:r>
              <a:rPr lang="ru-RU" dirty="0"/>
              <a:t>В Российской Федерации сложилась своя система контрольно-надзорных органов с установленными функциями. Область их компетенции позволяет контролировать деятельность как органов исполнительной власти, так и частных компаний, работающих по государственным контрактам, в том числе по проектам ГЧП. Основная проблема для обеих сторон хозяйственного партнерства в России заключается в том, что функции по управлению ГЧП не закреплены в положениях (уставах), отсутствует регламентация этой деятельности.</a:t>
            </a:r>
          </a:p>
          <a:p>
            <a:endParaRPr lang="ru-RU" dirty="0"/>
          </a:p>
        </p:txBody>
      </p:sp>
    </p:spTree>
    <p:extLst>
      <p:ext uri="{BB962C8B-B14F-4D97-AF65-F5344CB8AC3E}">
        <p14:creationId xmlns:p14="http://schemas.microsoft.com/office/powerpoint/2010/main" val="3315977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5170" y="0"/>
            <a:ext cx="11277600" cy="873457"/>
          </a:xfrm>
        </p:spPr>
        <p:txBody>
          <a:bodyPr/>
          <a:lstStyle/>
          <a:p>
            <a:pPr algn="ctr"/>
            <a:r>
              <a:rPr lang="ru-RU" b="1" dirty="0">
                <a:solidFill>
                  <a:srgbClr val="7030A0"/>
                </a:solidFill>
              </a:rPr>
              <a:t>Вопрос 2. Управление ГЧП в России</a:t>
            </a:r>
          </a:p>
        </p:txBody>
      </p:sp>
      <p:sp>
        <p:nvSpPr>
          <p:cNvPr id="3" name="Подзаголовок 2"/>
          <p:cNvSpPr>
            <a:spLocks noGrp="1"/>
          </p:cNvSpPr>
          <p:nvPr>
            <p:ph type="subTitle" idx="1"/>
          </p:nvPr>
        </p:nvSpPr>
        <p:spPr>
          <a:xfrm>
            <a:off x="508000" y="3886199"/>
            <a:ext cx="11277600" cy="3251579"/>
          </a:xfrm>
        </p:spPr>
        <p:txBody>
          <a:bodyPr/>
          <a:lstStyle/>
          <a:p>
            <a:pPr algn="just"/>
            <a:r>
              <a:rPr lang="ru-RU" dirty="0"/>
              <a:t>Формирование системы управления ГЧП в современной России началось в 2004 г. В июне 2004 г. при Председателе Правительства РФ был создан Совет по конкурентоспособности. Одна из его задач состояла в «обеспечении взаимодействия органов исполнительной власти с предпринимательским сообществом» [34] . В состав совета вошли 45 человек: министры федерального Правительства, руководители Банка России, бизнесмены, представители науки. 1 октября 2004 г. этот совет, а затем 7 октября и Правительство РФ впервые рассматривали вопросы государственно-частного партнерства на транспортном комплексе.</a:t>
            </a:r>
          </a:p>
          <a:p>
            <a:pPr algn="just"/>
            <a:r>
              <a:rPr lang="ru-RU" dirty="0"/>
              <a:t>В соответствии с принятыми решениями в министерствах и ведомствах начали формироваться консультативные органы ГЧП. Были созданы экспертные советы по государственно-частному партнерству при министерствах транспорта, экономического развития, регионального развития, культуры и массовых коммуникаций, а также при Морской коллегии. Через них, в частности, проходят утверждение проекты, претендующие на получение средств Инвестиционного фонда РФ.</a:t>
            </a:r>
          </a:p>
          <a:p>
            <a:endParaRPr lang="ru-RU" dirty="0"/>
          </a:p>
        </p:txBody>
      </p:sp>
    </p:spTree>
    <p:extLst>
      <p:ext uri="{BB962C8B-B14F-4D97-AF65-F5344CB8AC3E}">
        <p14:creationId xmlns:p14="http://schemas.microsoft.com/office/powerpoint/2010/main" val="3576470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80704" y="4589060"/>
            <a:ext cx="11277600" cy="2268940"/>
          </a:xfrm>
        </p:spPr>
        <p:txBody>
          <a:bodyPr/>
          <a:lstStyle/>
          <a:p>
            <a:pPr algn="just"/>
            <a:r>
              <a:rPr lang="ru-RU" sz="2600" dirty="0"/>
              <a:t>Одним из основных инструментов управления и координации деятельности по развитию ГЧП на федеральном и региональном уровнях призваны стать ведомственные, региональные и отраслевые планы ГЧП. Необходимость разработки ведомственных планов на 2007–2008 гг. определена специальным поручением Правительства.</a:t>
            </a:r>
          </a:p>
          <a:p>
            <a:pPr algn="just"/>
            <a:r>
              <a:rPr lang="ru-RU" sz="2600" dirty="0"/>
              <a:t>Для особых экономических зон, Инвестиционного фонда РФ созданы свои системы управления. Рассмотрим, как осуществляется управление средствами Инвестиционного фонда.</a:t>
            </a:r>
          </a:p>
          <a:p>
            <a:pPr algn="just"/>
            <a:r>
              <a:rPr lang="ru-RU" sz="2600" dirty="0"/>
              <a:t>Этот фонд был создан в ноябре 2005 г. Постановлением Правительства РФ № 694 как инструмент активной государственной инвестиционной политики при реализации проектов ГЧП. Впоследствии был принят ряд других нормативных актов Правительства, регламентирующих деятельность фонда (в частности, Постановление от 25 апреля 2006 г. № 239, распоряжение от 30 ноября 2006 г. № 1708-р).</a:t>
            </a:r>
          </a:p>
          <a:p>
            <a:pPr algn="just"/>
            <a:endParaRPr lang="ru-RU" sz="2600" dirty="0"/>
          </a:p>
        </p:txBody>
      </p:sp>
    </p:spTree>
    <p:extLst>
      <p:ext uri="{BB962C8B-B14F-4D97-AF65-F5344CB8AC3E}">
        <p14:creationId xmlns:p14="http://schemas.microsoft.com/office/powerpoint/2010/main" val="745040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9307" y="3804314"/>
            <a:ext cx="11512645" cy="2746612"/>
          </a:xfrm>
        </p:spPr>
        <p:txBody>
          <a:bodyPr/>
          <a:lstStyle/>
          <a:p>
            <a:pPr algn="just"/>
            <a:r>
              <a:rPr lang="ru-RU" dirty="0"/>
              <a:t>Постановлением Правительства РФ № 694 было также утверждено Положение об Инвестиционном фонде РФ. В соответствии с Постановлением Правительства РФ от 23 ноября 2005 г. № 695 в целях обеспечения работы фонда сформирована Правительственная комиссия по инвестиционным проектам, имеющим общегосударственное значение (далее – Правительственная комиссия). Кроме того, при Министерстве экономического развития и торговли (Минэкономразвития) образована Инвестиционная комиссия по отбору инвестиционных проектов (межминистерская комиссия), претендующих на государственную поддержку за счет средств Инвестиционного фонда РФ (утверждена приказом Минэкономразвития от 10 марта 2006 г. № 61, далее – Инвестиционная комиссия).</a:t>
            </a:r>
          </a:p>
          <a:p>
            <a:pPr algn="just"/>
            <a:r>
              <a:rPr lang="ru-RU" dirty="0"/>
              <a:t>В начале 2006 г. Минэкономразвития и Минфин сформировали нормативную базу для работы Инвестиционного фонда: определили перечень документов, представляемых в комиссии, и процедуру прохождения, включая рассмотрение проектов в профильных министерствах и ведомствах.</a:t>
            </a:r>
          </a:p>
          <a:p>
            <a:pPr algn="just"/>
            <a:endParaRPr lang="ru-RU" dirty="0"/>
          </a:p>
        </p:txBody>
      </p:sp>
    </p:spTree>
    <p:extLst>
      <p:ext uri="{BB962C8B-B14F-4D97-AF65-F5344CB8AC3E}">
        <p14:creationId xmlns:p14="http://schemas.microsoft.com/office/powerpoint/2010/main" val="17087737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68490" y="3886200"/>
            <a:ext cx="11417110" cy="3306170"/>
          </a:xfrm>
        </p:spPr>
        <p:txBody>
          <a:bodyPr/>
          <a:lstStyle/>
          <a:p>
            <a:pPr algn="just"/>
            <a:r>
              <a:rPr lang="ru-RU" dirty="0"/>
              <a:t>В сентябре 2007 г. развернулась работа по передаче полномочий по Инвестиционному фонду из Минэкономразвития в Министерство регионального развития (</a:t>
            </a:r>
            <a:r>
              <a:rPr lang="ru-RU" dirty="0" err="1"/>
              <a:t>Минрегион</a:t>
            </a:r>
            <a:r>
              <a:rPr lang="ru-RU" dirty="0"/>
              <a:t>). Последнее сразу же начало формировать новую нормативно-правовую базу работы Инвестиционного фонда РФ. В частности, был оперативно подготовлен и проведен через Правительство новый нормативный документ по Инвестиционному фонду взамен прежнего действовавшего Положения.</a:t>
            </a:r>
          </a:p>
          <a:p>
            <a:pPr algn="just"/>
            <a:r>
              <a:rPr lang="ru-RU" dirty="0"/>
              <a:t>1 марта 2008 г. было принято Постановление Правительства № 134 «Об утверждении Правил формирования и использования бюджетных ассигнований Инвестиционного фонда Российской Федерации», отменившее действие Постановления № 694, но во многом сохранившее преемственность системы управления Инвестиционным фондом. По существу, с выходом этого Постановления начинается новый этап работы фонда, отличающийся по процедурным и содержательным параметрам от предшествующего. С одной стороны, ряд норм упрощается, повышается уровень формализации прохождения проектов, снижается субъективизм, а с другой – создаются дополнительные препятствия на пути получения средств фонда, повышение прозрачности едва заметно.</a:t>
            </a:r>
          </a:p>
          <a:p>
            <a:endParaRPr lang="ru-RU" dirty="0"/>
          </a:p>
        </p:txBody>
      </p:sp>
    </p:spTree>
    <p:extLst>
      <p:ext uri="{BB962C8B-B14F-4D97-AF65-F5344CB8AC3E}">
        <p14:creationId xmlns:p14="http://schemas.microsoft.com/office/powerpoint/2010/main" val="1838362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2760260"/>
          </a:xfrm>
        </p:spPr>
        <p:txBody>
          <a:bodyPr/>
          <a:lstStyle/>
          <a:p>
            <a:pPr algn="just"/>
            <a:r>
              <a:rPr lang="ru-RU" dirty="0"/>
              <a:t>Согласно принятой в настоящее время процедуре проекты, которые соответствуют установленным критериям и получили положительные заключения министерств и ведомств, рассматриваются Инвестиционной комиссией. Она формирует перечень инвестиционных проектов и пакеты документов по отобранным проектам общегосударственного значения и передает их в </a:t>
            </a:r>
            <a:r>
              <a:rPr lang="ru-RU" dirty="0" err="1"/>
              <a:t>Минрегион</a:t>
            </a:r>
            <a:r>
              <a:rPr lang="ru-RU" dirty="0"/>
              <a:t> РФ для организации рассмотрения в Правительственной комиссии (рис. 2). Правительственная комиссия по инвестиционным проектам, имеющим общегосударственное значение, является координационным органом, образованным в целях формирования перечня инвестиционных проектов, которым предоставляется государственная поддержка за счет средств Инвестиционного фонда. Состав комиссии утверждается Правительством РФ. Организационно-техническое обеспечение ее деятельности осуществляет </a:t>
            </a:r>
            <a:r>
              <a:rPr lang="ru-RU" dirty="0" err="1"/>
              <a:t>Минрегион</a:t>
            </a:r>
            <a:r>
              <a:rPr lang="ru-RU" dirty="0"/>
              <a:t> РФ [35] . Проекты, одобренные Правительственной комиссией, включаются в перечень инвестиционных проектов, которые получат бюджетные ассигнования фонда (Правительственная комиссия может принять мотивированное решение об отказе в предоставлении бюджетных ассигнований). </a:t>
            </a:r>
          </a:p>
        </p:txBody>
      </p:sp>
    </p:spTree>
    <p:extLst>
      <p:ext uri="{BB962C8B-B14F-4D97-AF65-F5344CB8AC3E}">
        <p14:creationId xmlns:p14="http://schemas.microsoft.com/office/powerpoint/2010/main" val="2737284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94352" y="4281985"/>
            <a:ext cx="11277600" cy="1941394"/>
          </a:xfrm>
        </p:spPr>
        <p:txBody>
          <a:bodyPr/>
          <a:lstStyle/>
          <a:p>
            <a:pPr algn="just"/>
            <a:r>
              <a:rPr lang="ru-RU" sz="2600" dirty="0"/>
              <a:t>Система управления ГЧП в каждой стране в значительной мере определяется уровнем развития экономики и особенностями национального законодательства по ее регулированию.</a:t>
            </a:r>
          </a:p>
          <a:p>
            <a:pPr algn="just"/>
            <a:r>
              <a:rPr lang="ru-RU" sz="2600" dirty="0"/>
              <a:t>Предоставляя частному оператору право самостоятельной административно-хозяйственной деятельности на своих объектах, государство и муниципальные органы власти осуществляют контроль и общий надзор за соблюдением договоров ГЧП. Это делается в целях учета хозяйственной практики и надлежащего исполнения положений договоров всеми их участниками, а также своевременного устранения недостатков в работе частных компаний. От имени государства контрольные функции могут осуществлять как специально уполномоченные органы (агентства), так и профильные министерства и ведомства.</a:t>
            </a:r>
          </a:p>
          <a:p>
            <a:endParaRPr lang="ru-RU" dirty="0"/>
          </a:p>
        </p:txBody>
      </p:sp>
    </p:spTree>
    <p:extLst>
      <p:ext uri="{BB962C8B-B14F-4D97-AF65-F5344CB8AC3E}">
        <p14:creationId xmlns:p14="http://schemas.microsoft.com/office/powerpoint/2010/main" val="1603445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1122528"/>
          </a:xfrm>
        </p:spPr>
        <p:txBody>
          <a:bodyPr/>
          <a:lstStyle/>
          <a:p>
            <a:pPr algn="just"/>
            <a:r>
              <a:rPr lang="ru-RU" sz="2700" dirty="0"/>
              <a:t>Данный перечень и паспорта включенных в него проектов подлежат утверждению Правительством РФ. Распоряжение Правительства РФ является основанием для заключения от его имени инвестиционного соглашения между ответственным исполнителем (ответственными исполнителями) и инвестором (инвесторами). После заключения инвестиционного соглашения и договора о предоставлении государственной гарантии Российской Федерации либо концессионного соглашения проект считается утвержденным и подлежит регистрации в Государственном </a:t>
            </a:r>
            <a:r>
              <a:rPr lang="ru-RU" sz="2700" dirty="0" err="1"/>
              <a:t>реест</a:t>
            </a:r>
            <a:r>
              <a:rPr lang="ru-RU" sz="2700" dirty="0"/>
              <a:t> ре проектов.</a:t>
            </a:r>
          </a:p>
        </p:txBody>
      </p:sp>
    </p:spTree>
    <p:extLst>
      <p:ext uri="{BB962C8B-B14F-4D97-AF65-F5344CB8AC3E}">
        <p14:creationId xmlns:p14="http://schemas.microsoft.com/office/powerpoint/2010/main" val="4194811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48943" y="709683"/>
            <a:ext cx="11277600" cy="5076967"/>
          </a:xfrm>
        </p:spPr>
        <p:txBody>
          <a:bodyPr/>
          <a:lstStyle/>
          <a:p>
            <a:r>
              <a:rPr lang="ru-RU" sz="2800" dirty="0"/>
              <a:t>Бюджетные ассигнования Инвестиционного фонда могут также предоставляться для региональных инвестиционных проектов, направленных на социально-экономическое развитие субъектов РФ в части объектов инфраструктуры государственной собственности субъектов РФ и/или муниципальных образований, а также для реализации инновационных проектов. Проекты могут иметь и межрегиональное значение, если они реализуются на территории двух и более субъектов РФ. Доля финансирования таких проектов со стороны инвесторов должна составлять не менее 50% их стоимости, а вся стоимость – не менее 500 млн руб. Основная нагрузка по отбору и оценке таких проектов лежит на </a:t>
            </a:r>
            <a:r>
              <a:rPr lang="ru-RU" sz="2800" dirty="0" err="1"/>
              <a:t>Минрегионе</a:t>
            </a:r>
            <a:r>
              <a:rPr lang="ru-RU" sz="2800" dirty="0"/>
              <a:t> РФ и Внешэкономбанке.</a:t>
            </a:r>
          </a:p>
        </p:txBody>
      </p:sp>
    </p:spTree>
    <p:extLst>
      <p:ext uri="{BB962C8B-B14F-4D97-AF65-F5344CB8AC3E}">
        <p14:creationId xmlns:p14="http://schemas.microsoft.com/office/powerpoint/2010/main" val="27281376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48943" y="4896134"/>
            <a:ext cx="11277600" cy="914400"/>
          </a:xfrm>
        </p:spPr>
        <p:txBody>
          <a:bodyPr/>
          <a:lstStyle/>
          <a:p>
            <a:pPr algn="ctr"/>
            <a:r>
              <a:rPr lang="ru-RU" sz="2800" b="1" dirty="0">
                <a:solidFill>
                  <a:srgbClr val="002060"/>
                </a:solidFill>
                <a:effectLst>
                  <a:outerShdw blurRad="38100" dist="38100" dir="2700000" algn="tl">
                    <a:srgbClr val="000000">
                      <a:alpha val="43137"/>
                    </a:srgbClr>
                  </a:outerShdw>
                </a:effectLst>
              </a:rPr>
              <a:t>Принципы отбора проектов: </a:t>
            </a:r>
            <a:endParaRPr lang="ru-RU" sz="2800" b="1" dirty="0" smtClean="0">
              <a:solidFill>
                <a:srgbClr val="002060"/>
              </a:solidFill>
              <a:effectLst>
                <a:outerShdw blurRad="38100" dist="38100" dir="2700000" algn="tl">
                  <a:srgbClr val="000000">
                    <a:alpha val="43137"/>
                  </a:srgbClr>
                </a:outerShdw>
              </a:effectLst>
            </a:endParaRPr>
          </a:p>
          <a:p>
            <a:pPr algn="ctr"/>
            <a:endParaRPr lang="ru-RU" sz="2800" b="1" dirty="0">
              <a:solidFill>
                <a:srgbClr val="002060"/>
              </a:solidFill>
              <a:effectLst>
                <a:outerShdw blurRad="38100" dist="38100" dir="2700000" algn="tl">
                  <a:srgbClr val="000000">
                    <a:alpha val="43137"/>
                  </a:srgbClr>
                </a:outerShdw>
              </a:effectLst>
            </a:endParaRPr>
          </a:p>
          <a:p>
            <a:pPr algn="just"/>
            <a:r>
              <a:rPr lang="ru-RU" sz="2600" dirty="0"/>
              <a:t>а) соответствие инвестиционных проектов установленным критериям;</a:t>
            </a:r>
          </a:p>
          <a:p>
            <a:pPr algn="just"/>
            <a:r>
              <a:rPr lang="ru-RU" sz="2600" dirty="0"/>
              <a:t>б) обеспечение равных условий доступа к процедуре предоставления государственной поддержки;</a:t>
            </a:r>
          </a:p>
          <a:p>
            <a:pPr algn="just"/>
            <a:r>
              <a:rPr lang="ru-RU" sz="2600" dirty="0"/>
              <a:t>в) безубыточность инвестиционных проектов;</a:t>
            </a:r>
          </a:p>
          <a:p>
            <a:pPr algn="just"/>
            <a:r>
              <a:rPr lang="ru-RU" sz="2600" dirty="0"/>
              <a:t>г) разделение рисков государства с частным капиталом;</a:t>
            </a:r>
          </a:p>
          <a:p>
            <a:pPr algn="just"/>
            <a:r>
              <a:rPr lang="ru-RU" sz="2600" dirty="0"/>
              <a:t>д) сбалансированность государственных и частных интересов участников инвестиционного проекта;</a:t>
            </a:r>
          </a:p>
          <a:p>
            <a:pPr algn="just"/>
            <a:r>
              <a:rPr lang="ru-RU" sz="2600" dirty="0"/>
              <a:t>е) соблюдение условий добросовестной конкуренции и антимонопольного законодательства Российской Федерации.</a:t>
            </a:r>
          </a:p>
          <a:p>
            <a:endParaRPr lang="ru-RU" dirty="0"/>
          </a:p>
        </p:txBody>
      </p:sp>
    </p:spTree>
    <p:extLst>
      <p:ext uri="{BB962C8B-B14F-4D97-AF65-F5344CB8AC3E}">
        <p14:creationId xmlns:p14="http://schemas.microsoft.com/office/powerpoint/2010/main" val="2050100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3886200"/>
            <a:ext cx="11785600" cy="2732964"/>
          </a:xfrm>
        </p:spPr>
        <p:txBody>
          <a:bodyPr/>
          <a:lstStyle/>
          <a:p>
            <a:pPr algn="ctr"/>
            <a:r>
              <a:rPr lang="ru-RU" sz="2800" b="1" dirty="0">
                <a:solidFill>
                  <a:srgbClr val="002060"/>
                </a:solidFill>
                <a:effectLst>
                  <a:outerShdw blurRad="38100" dist="38100" dir="2700000" algn="tl">
                    <a:srgbClr val="000000">
                      <a:alpha val="43137"/>
                    </a:srgbClr>
                  </a:outerShdw>
                </a:effectLst>
              </a:rPr>
              <a:t>Критерии отбора проектов: </a:t>
            </a:r>
          </a:p>
          <a:p>
            <a:pPr algn="just"/>
            <a:r>
              <a:rPr lang="ru-RU" sz="2000" dirty="0"/>
              <a:t>1) политические и социально-экономические: соответствие решаемой задачи при реализации проекта целям социально-экономического развития Российской Федерации и государственного инвестирования на среднесрочную перспективу, а также отраслевым стратегиям развития, утвержденным Правительством РФ;</a:t>
            </a:r>
          </a:p>
          <a:p>
            <a:pPr algn="just"/>
            <a:r>
              <a:rPr lang="ru-RU" sz="2000" dirty="0"/>
              <a:t>2) качественные:</a:t>
            </a:r>
          </a:p>
          <a:p>
            <a:pPr algn="just"/>
            <a:r>
              <a:rPr lang="ru-RU" sz="2000" dirty="0"/>
              <a:t>а) наличие инвестора, подтвердившего готовность к участию в проекте (за исключением концессионного проекта);</a:t>
            </a:r>
          </a:p>
          <a:p>
            <a:pPr algn="just"/>
            <a:r>
              <a:rPr lang="ru-RU" sz="2000" dirty="0"/>
              <a:t>б) ожидаемый эффект по инновационному развитию экономики в связи с реализацией инновационных проектов;</a:t>
            </a:r>
          </a:p>
          <a:p>
            <a:pPr algn="just"/>
            <a:r>
              <a:rPr lang="ru-RU" sz="2000" dirty="0"/>
              <a:t>в) достижение положительных социальных эффектов, связанных с реализацией проекта;</a:t>
            </a:r>
          </a:p>
          <a:p>
            <a:pPr algn="just"/>
            <a:r>
              <a:rPr lang="ru-RU" sz="2000" dirty="0"/>
              <a:t>г) обоснование невозможности реализации проекта без участия бюджетных ассигнований фонда;</a:t>
            </a:r>
          </a:p>
          <a:p>
            <a:pPr algn="just"/>
            <a:r>
              <a:rPr lang="ru-RU" sz="2000" dirty="0"/>
              <a:t>д) стоимость проектов (комплексных инвестиционных проектов), установленная для получения бюджетных ассигнований фонда, – не менее 5 млрд руб.;</a:t>
            </a:r>
          </a:p>
          <a:p>
            <a:pPr algn="just"/>
            <a:r>
              <a:rPr lang="ru-RU" sz="2000" dirty="0"/>
              <a:t>3) количественные:</a:t>
            </a:r>
          </a:p>
          <a:p>
            <a:pPr algn="just"/>
            <a:r>
              <a:rPr lang="ru-RU" sz="2000" dirty="0"/>
              <a:t>показатели финансовой, бюджетной и экономической эффективности, где показатели финансовой эффективности – чистая приведенная стоимость проекта и внутренняя норма его доходности, показатели бюджетной эффективности </a:t>
            </a:r>
          </a:p>
        </p:txBody>
      </p:sp>
    </p:spTree>
    <p:extLst>
      <p:ext uri="{BB962C8B-B14F-4D97-AF65-F5344CB8AC3E}">
        <p14:creationId xmlns:p14="http://schemas.microsoft.com/office/powerpoint/2010/main" val="847054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4049973"/>
            <a:ext cx="11277600" cy="1723030"/>
          </a:xfrm>
        </p:spPr>
        <p:txBody>
          <a:bodyPr/>
          <a:lstStyle/>
          <a:p>
            <a:pPr algn="ctr"/>
            <a:r>
              <a:rPr lang="ru-RU" sz="2800" b="1" dirty="0">
                <a:solidFill>
                  <a:srgbClr val="002060"/>
                </a:solidFill>
                <a:effectLst>
                  <a:outerShdw blurRad="38100" dist="38100" dir="2700000" algn="tl">
                    <a:srgbClr val="000000">
                      <a:alpha val="43137"/>
                    </a:srgbClr>
                  </a:outerShdw>
                </a:effectLst>
              </a:rPr>
              <a:t>Состав документов (оформляется Инвестиционной комиссией после проведения отбора проектов): </a:t>
            </a:r>
            <a:endParaRPr lang="ru-RU" sz="2800" b="1" dirty="0" smtClean="0">
              <a:solidFill>
                <a:srgbClr val="002060"/>
              </a:solidFill>
              <a:effectLst>
                <a:outerShdw blurRad="38100" dist="38100" dir="2700000" algn="tl">
                  <a:srgbClr val="000000">
                    <a:alpha val="43137"/>
                  </a:srgbClr>
                </a:outerShdw>
              </a:effectLst>
            </a:endParaRPr>
          </a:p>
          <a:p>
            <a:pPr algn="ctr"/>
            <a:endParaRPr lang="ru-RU" sz="2800" b="1" dirty="0">
              <a:solidFill>
                <a:srgbClr val="002060"/>
              </a:solidFill>
              <a:effectLst>
                <a:outerShdw blurRad="38100" dist="38100" dir="2700000" algn="tl">
                  <a:srgbClr val="000000">
                    <a:alpha val="43137"/>
                  </a:srgbClr>
                </a:outerShdw>
              </a:effectLst>
            </a:endParaRPr>
          </a:p>
          <a:p>
            <a:pPr algn="just"/>
            <a:r>
              <a:rPr lang="ru-RU" dirty="0"/>
              <a:t>а) протокол заседания Инвестиционной комиссии, в котором отражаются результаты отбора проектов;</a:t>
            </a:r>
          </a:p>
          <a:p>
            <a:pPr algn="just"/>
            <a:r>
              <a:rPr lang="ru-RU" dirty="0"/>
              <a:t>б) паспорт-проект;</a:t>
            </a:r>
          </a:p>
          <a:p>
            <a:pPr algn="just"/>
            <a:r>
              <a:rPr lang="ru-RU" dirty="0"/>
              <a:t>в) проект инвестиционного соглашения, заключаемого между ответственным исполнителем (ответственными исполнителями) и инвестором (инвесторами) (положение не распространяется на концессионные проекты);</a:t>
            </a:r>
          </a:p>
          <a:p>
            <a:pPr algn="just"/>
            <a:r>
              <a:rPr lang="ru-RU" dirty="0"/>
              <a:t>г) заключение Министерства регионального развития РФ об эффективности использования средств федерального бюджета, направляемых на капитальные вложения.</a:t>
            </a:r>
          </a:p>
          <a:p>
            <a:endParaRPr lang="ru-RU" dirty="0"/>
          </a:p>
        </p:txBody>
      </p:sp>
    </p:spTree>
    <p:extLst>
      <p:ext uri="{BB962C8B-B14F-4D97-AF65-F5344CB8AC3E}">
        <p14:creationId xmlns:p14="http://schemas.microsoft.com/office/powerpoint/2010/main" val="29382735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3251579"/>
          </a:xfrm>
        </p:spPr>
        <p:txBody>
          <a:bodyPr/>
          <a:lstStyle/>
          <a:p>
            <a:pPr algn="just"/>
            <a:r>
              <a:rPr lang="ru-RU" dirty="0"/>
              <a:t>Постановлением Правительства РФ № 134 были утверждены новые Правила формирования и использования бюджетных ассигнований Инвестиционного фонда Российской Федерации (далее – Правила). Этим же Постановлением </a:t>
            </a:r>
            <a:r>
              <a:rPr lang="ru-RU" dirty="0" err="1"/>
              <a:t>Минрегиону</a:t>
            </a:r>
            <a:r>
              <a:rPr lang="ru-RU" dirty="0"/>
              <a:t> было дано поручение разработать ряд новых нормативных актов:</a:t>
            </a:r>
          </a:p>
          <a:p>
            <a:pPr algn="just"/>
            <a:r>
              <a:rPr lang="ru-RU" dirty="0"/>
              <a:t>• о предоставлении межбюджетных субсидий;</a:t>
            </a:r>
          </a:p>
          <a:p>
            <a:pPr algn="just"/>
            <a:r>
              <a:rPr lang="ru-RU" dirty="0"/>
              <a:t>• о порядке предоставления бюджетных ассигнований Инвестиционного фонда Российской Федерации для реализации проектов, имеющих региональное или межрегиональное значение;</a:t>
            </a:r>
          </a:p>
          <a:p>
            <a:pPr algn="just"/>
            <a:r>
              <a:rPr lang="ru-RU" dirty="0"/>
              <a:t>• о предоставлении государственных гарантий Российской Федерации на реализацию инвестиционных проектов за счет бюджетных ассигнований Инвестиционного фонда Российской Федерации;</a:t>
            </a:r>
          </a:p>
          <a:p>
            <a:pPr algn="just"/>
            <a:r>
              <a:rPr lang="ru-RU" dirty="0"/>
              <a:t>• о порядке формирования бюджетных ассигнований Инвестиционного фонда Российской Федерации;</a:t>
            </a:r>
          </a:p>
          <a:p>
            <a:pPr algn="just"/>
            <a:r>
              <a:rPr lang="ru-RU" dirty="0"/>
              <a:t>• об осуществлении контроля и мониторинга хода реализации инвестиционных проектов, получивших бюджетные ассигнования Инвестиционного фонда Российской Федерации.</a:t>
            </a:r>
          </a:p>
          <a:p>
            <a:endParaRPr lang="ru-RU" dirty="0"/>
          </a:p>
        </p:txBody>
      </p:sp>
    </p:spTree>
    <p:extLst>
      <p:ext uri="{BB962C8B-B14F-4D97-AF65-F5344CB8AC3E}">
        <p14:creationId xmlns:p14="http://schemas.microsoft.com/office/powerpoint/2010/main" val="15813277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5295" y="4295633"/>
            <a:ext cx="11277600" cy="914400"/>
          </a:xfrm>
        </p:spPr>
        <p:txBody>
          <a:bodyPr/>
          <a:lstStyle/>
          <a:p>
            <a:pPr algn="ctr"/>
            <a:r>
              <a:rPr lang="ru-RU" b="1" dirty="0">
                <a:solidFill>
                  <a:srgbClr val="002060"/>
                </a:solidFill>
                <a:effectLst>
                  <a:outerShdw blurRad="38100" dist="38100" dir="2700000" algn="tl">
                    <a:srgbClr val="000000">
                      <a:alpha val="43137"/>
                    </a:srgbClr>
                  </a:outerShdw>
                </a:effectLst>
              </a:rPr>
              <a:t>Кроме того, </a:t>
            </a:r>
            <a:r>
              <a:rPr lang="ru-RU" b="1" dirty="0" err="1">
                <a:solidFill>
                  <a:srgbClr val="002060"/>
                </a:solidFill>
                <a:effectLst>
                  <a:outerShdw blurRad="38100" dist="38100" dir="2700000" algn="tl">
                    <a:srgbClr val="000000">
                      <a:alpha val="43137"/>
                    </a:srgbClr>
                  </a:outerShdw>
                </a:effectLst>
              </a:rPr>
              <a:t>Минрегионом</a:t>
            </a:r>
            <a:r>
              <a:rPr lang="ru-RU" b="1" dirty="0">
                <a:solidFill>
                  <a:srgbClr val="002060"/>
                </a:solidFill>
                <a:effectLst>
                  <a:outerShdw blurRad="38100" dist="38100" dir="2700000" algn="tl">
                    <a:srgbClr val="000000">
                      <a:alpha val="43137"/>
                    </a:srgbClr>
                  </a:outerShdw>
                </a:effectLst>
              </a:rPr>
              <a:t> должны быть разработаны</a:t>
            </a:r>
            <a:r>
              <a:rPr lang="ru-RU" b="1" dirty="0" smtClean="0">
                <a:solidFill>
                  <a:srgbClr val="002060"/>
                </a:solidFill>
                <a:effectLst>
                  <a:outerShdw blurRad="38100" dist="38100" dir="2700000" algn="tl">
                    <a:srgbClr val="000000">
                      <a:alpha val="43137"/>
                    </a:srgbClr>
                  </a:outerShdw>
                </a:effectLst>
              </a:rPr>
              <a:t>:</a:t>
            </a:r>
          </a:p>
          <a:p>
            <a:pPr algn="ctr"/>
            <a:endParaRPr lang="ru-RU" b="1" dirty="0">
              <a:solidFill>
                <a:srgbClr val="002060"/>
              </a:solidFill>
              <a:effectLst>
                <a:outerShdw blurRad="38100" dist="38100" dir="2700000" algn="tl">
                  <a:srgbClr val="000000">
                    <a:alpha val="43137"/>
                  </a:srgbClr>
                </a:outerShdw>
              </a:effectLst>
            </a:endParaRPr>
          </a:p>
          <a:p>
            <a:pPr algn="just"/>
            <a:r>
              <a:rPr lang="ru-RU" dirty="0"/>
              <a:t>• методика расчета показателей и применения критериев эффективности проектов, претендующих на получение бюджетных ассигнований Инвестиционного фонда Российской Федерации, а также их предельные значения;</a:t>
            </a:r>
          </a:p>
          <a:p>
            <a:pPr algn="just"/>
            <a:r>
              <a:rPr lang="ru-RU" dirty="0"/>
              <a:t>• порядок ведения государственного реестра проектов, получивших бюджетные ассигнования Инвестиционного фонда Российской Федерации;</a:t>
            </a:r>
          </a:p>
          <a:p>
            <a:pPr algn="just"/>
            <a:r>
              <a:rPr lang="ru-RU" dirty="0"/>
              <a:t>• форма заявки на участие в отборе проектов, претендующих на получение бюджетных ассигнований Инвестиционного фонда Российской Федерации, и методические рекомендации по ее заполнению.</a:t>
            </a:r>
          </a:p>
          <a:p>
            <a:endParaRPr lang="ru-RU" dirty="0"/>
          </a:p>
        </p:txBody>
      </p:sp>
    </p:spTree>
    <p:extLst>
      <p:ext uri="{BB962C8B-B14F-4D97-AF65-F5344CB8AC3E}">
        <p14:creationId xmlns:p14="http://schemas.microsoft.com/office/powerpoint/2010/main" val="3888964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954438"/>
            <a:ext cx="11277600" cy="2214349"/>
          </a:xfrm>
        </p:spPr>
        <p:txBody>
          <a:bodyPr/>
          <a:lstStyle/>
          <a:p>
            <a:pPr algn="just"/>
            <a:r>
              <a:rPr lang="ru-RU" sz="2700" dirty="0"/>
              <a:t>Таким образом, в настоящее время вся основная работа по Инвестиционному фонду ведется </a:t>
            </a:r>
            <a:r>
              <a:rPr lang="ru-RU" sz="2700" dirty="0" err="1"/>
              <a:t>Минрегионом</a:t>
            </a:r>
            <a:r>
              <a:rPr lang="ru-RU" sz="2700" dirty="0"/>
              <a:t>. Хотя часть полномочий осталась за Минэкономразвития и другими профильными по конкретным проектам министерствами, все ключевые вопросы принятия решения сосредоточены в </a:t>
            </a:r>
            <a:r>
              <a:rPr lang="ru-RU" sz="2700" dirty="0" err="1"/>
              <a:t>Минрегионе</a:t>
            </a:r>
            <a:r>
              <a:rPr lang="ru-RU" sz="2700" dirty="0"/>
              <a:t>.</a:t>
            </a:r>
          </a:p>
          <a:p>
            <a:pPr algn="just"/>
            <a:r>
              <a:rPr lang="ru-RU" sz="2700" dirty="0"/>
              <a:t>Полномочия Минэкономразвития распространяются на некоторые макроэкономические вопросы. В частности, это министерство определяет «соответствие решаемой задачи при реализации проекта целям социально-экономического развития Российской Федерации и государственного инвестирования на среднесрочную перспективу, а также отраслевым стратегиям развития, утвержденным Правительством Российской Федерации» (п. 18 «в» Правил), и направляет соответствующее заключение в </a:t>
            </a:r>
            <a:r>
              <a:rPr lang="ru-RU" sz="2700" dirty="0" err="1"/>
              <a:t>Минрегион</a:t>
            </a:r>
            <a:r>
              <a:rPr lang="ru-RU" sz="2700" dirty="0"/>
              <a:t>.</a:t>
            </a:r>
          </a:p>
          <a:p>
            <a:endParaRPr lang="ru-RU" dirty="0"/>
          </a:p>
        </p:txBody>
      </p:sp>
    </p:spTree>
    <p:extLst>
      <p:ext uri="{BB962C8B-B14F-4D97-AF65-F5344CB8AC3E}">
        <p14:creationId xmlns:p14="http://schemas.microsoft.com/office/powerpoint/2010/main" val="2710579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6932" y="1"/>
            <a:ext cx="11277600" cy="941696"/>
          </a:xfrm>
        </p:spPr>
        <p:txBody>
          <a:bodyPr/>
          <a:lstStyle/>
          <a:p>
            <a:pPr algn="ctr"/>
            <a:r>
              <a:rPr lang="ru-RU" dirty="0">
                <a:solidFill>
                  <a:srgbClr val="7030A0"/>
                </a:solidFill>
              </a:rPr>
              <a:t>Вопрос 3. Регулирование цен в системе ГЧП</a:t>
            </a:r>
          </a:p>
        </p:txBody>
      </p:sp>
      <p:sp>
        <p:nvSpPr>
          <p:cNvPr id="3" name="Подзаголовок 2"/>
          <p:cNvSpPr>
            <a:spLocks noGrp="1"/>
          </p:cNvSpPr>
          <p:nvPr>
            <p:ph type="subTitle" idx="1"/>
          </p:nvPr>
        </p:nvSpPr>
        <p:spPr>
          <a:xfrm>
            <a:off x="508000" y="3886200"/>
            <a:ext cx="11277600" cy="2378122"/>
          </a:xfrm>
        </p:spPr>
        <p:txBody>
          <a:bodyPr/>
          <a:lstStyle/>
          <a:p>
            <a:pPr algn="just"/>
            <a:r>
              <a:rPr lang="ru-RU" sz="2800" dirty="0"/>
              <a:t>В проектах ГЧП, как правило, оговаривается процедура контроля со стороны государства за ценами, которые устанавливаются частными операторами для пользователей. В данном вопросе государство преследует две взаимосвязанные цели: первая – гарантировать, что оператор получает «справедливую» норму прибыли на вложенный капитал, вторая – быть уверенным, что масса прибыли не чрезмерно высока. Кроме того, часто компания-оператор является своего рода монополистом, но действует под государственным контролем, и стратегическая задача государства состоит в том, чтобы гарантировать, что она не злоупотребляет этой властью. Указанные выше цели могут быть достигнуты различными способами.</a:t>
            </a:r>
          </a:p>
        </p:txBody>
      </p:sp>
    </p:spTree>
    <p:extLst>
      <p:ext uri="{BB962C8B-B14F-4D97-AF65-F5344CB8AC3E}">
        <p14:creationId xmlns:p14="http://schemas.microsoft.com/office/powerpoint/2010/main" val="37369359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3319818"/>
          </a:xfrm>
        </p:spPr>
        <p:txBody>
          <a:bodyPr/>
          <a:lstStyle/>
          <a:p>
            <a:pPr algn="just"/>
            <a:r>
              <a:rPr lang="ru-RU" dirty="0"/>
              <a:t>Главным методом регулирования цен на услуги, предоставляемые частными компаниями по контрактам ГЧП, и контроля за их доходами до недавнего времени была норма доходности – «</a:t>
            </a:r>
            <a:r>
              <a:rPr lang="ru-RU" dirty="0" err="1"/>
              <a:t>rate</a:t>
            </a:r>
            <a:r>
              <a:rPr lang="ru-RU" dirty="0"/>
              <a:t> </a:t>
            </a:r>
            <a:r>
              <a:rPr lang="ru-RU" dirty="0" err="1"/>
              <a:t>of</a:t>
            </a:r>
            <a:r>
              <a:rPr lang="ru-RU" dirty="0"/>
              <a:t> </a:t>
            </a:r>
            <a:r>
              <a:rPr lang="ru-RU" dirty="0" err="1"/>
              <a:t>return</a:t>
            </a:r>
            <a:r>
              <a:rPr lang="ru-RU" dirty="0"/>
              <a:t>». В ряде стран, в частности в США, Канаде, Японии, регулирование нормы прибыли активно используется в концессиях до настоящего времени. Государство устанавливает норму доходности для концессионной компании, исходя из которой концессионер рассчитывает цену услуги. Цена пересматривается в тех случаях, когда возврат вложенных в предприятие средств резко отличается от ожидаемого (рассчитанного в бизнес-плане) с учетом инфляции, доходов населения и других факторов.</a:t>
            </a:r>
          </a:p>
          <a:p>
            <a:pPr algn="just"/>
            <a:r>
              <a:rPr lang="ru-RU" dirty="0"/>
              <a:t>Это, в сущности, косвенный путь управления ценами. К тому же, чем больше стоимость инвестированного капитала, тем больше легальные доходы и, следовательно, выше цены. Это может стимулировать излишние инвестиции (эффект </a:t>
            </a:r>
            <a:r>
              <a:rPr lang="ru-RU" dirty="0" err="1"/>
              <a:t>Аверч</a:t>
            </a:r>
            <a:r>
              <a:rPr lang="ru-RU" dirty="0"/>
              <a:t>-Джонса) или просто вести к преувеличению стоимости инвестированного капитала, когда его реальная точная оценка затруднена. Концессионер не имеет достаточно стимулов к сокращению издержек, потому что чем больше затраты, тем выше прибыль, по сути, санкционированная государством.</a:t>
            </a:r>
          </a:p>
          <a:p>
            <a:pPr algn="just"/>
            <a:endParaRPr lang="ru-RU" dirty="0"/>
          </a:p>
        </p:txBody>
      </p:sp>
    </p:spTree>
    <p:extLst>
      <p:ext uri="{BB962C8B-B14F-4D97-AF65-F5344CB8AC3E}">
        <p14:creationId xmlns:p14="http://schemas.microsoft.com/office/powerpoint/2010/main" val="360057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67057" y="4391167"/>
            <a:ext cx="11277600" cy="2582839"/>
          </a:xfrm>
        </p:spPr>
        <p:txBody>
          <a:bodyPr/>
          <a:lstStyle/>
          <a:p>
            <a:pPr algn="just"/>
            <a:r>
              <a:rPr lang="ru-RU" sz="2500" dirty="0"/>
              <a:t>В развитых странах специальные органы по управлению, регулированию и контролю деятельности ГЧП, как правило, не создаются. Общие функции надзора за выполнением договоров возлагаются на органы, уполномоченные заключать договоры ГЧП, – на министерства и ведомства, в том числе региональные. Специфические функции управления и регулирования, связанные с ценами на продукцию и услуги, с контролем за соблюдением антимонопольного законодательства и проч., осуществляют в рамках полномочий соответствующие министерства, ведомства или создаваемые ими структуры. В такой системе важную роль играют государственные финансовые органы. Например, в Великобритании общую регулирующую политику ГЧП проводит министерство финансов.</a:t>
            </a:r>
          </a:p>
          <a:p>
            <a:pPr algn="just"/>
            <a:r>
              <a:rPr lang="ru-RU" sz="2500" dirty="0"/>
              <a:t>Регулирующие функции государство осуществляет, также участвуя в создании соответствующей рыночной инфраструктуры ГЧП (управляющих, консалтинговых, юридических, информационно-аналитических и иных компаний).</a:t>
            </a:r>
          </a:p>
          <a:p>
            <a:endParaRPr lang="ru-RU" dirty="0"/>
          </a:p>
        </p:txBody>
      </p:sp>
    </p:spTree>
    <p:extLst>
      <p:ext uri="{BB962C8B-B14F-4D97-AF65-F5344CB8AC3E}">
        <p14:creationId xmlns:p14="http://schemas.microsoft.com/office/powerpoint/2010/main" val="14004575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1927746"/>
          </a:xfrm>
        </p:spPr>
        <p:txBody>
          <a:bodyPr/>
          <a:lstStyle/>
          <a:p>
            <a:pPr algn="ctr"/>
            <a:r>
              <a:rPr lang="ru-RU" sz="2800" b="1" dirty="0">
                <a:solidFill>
                  <a:srgbClr val="002060"/>
                </a:solidFill>
                <a:effectLst>
                  <a:outerShdw blurRad="38100" dist="38100" dir="2700000" algn="tl">
                    <a:srgbClr val="000000">
                      <a:alpha val="43137"/>
                    </a:srgbClr>
                  </a:outerShdw>
                </a:effectLst>
              </a:rPr>
              <a:t>Несмотря на преимущества (главным образом простоту), регулирование нормы доходности имеет и ряд недостатков</a:t>
            </a:r>
            <a:r>
              <a:rPr lang="ru-RU" sz="2800" b="1" dirty="0" smtClean="0">
                <a:solidFill>
                  <a:srgbClr val="002060"/>
                </a:solidFill>
                <a:effectLst>
                  <a:outerShdw blurRad="38100" dist="38100" dir="2700000" algn="tl">
                    <a:srgbClr val="000000">
                      <a:alpha val="43137"/>
                    </a:srgbClr>
                  </a:outerShdw>
                </a:effectLst>
              </a:rPr>
              <a:t>.</a:t>
            </a:r>
          </a:p>
          <a:p>
            <a:pPr algn="ctr"/>
            <a:endParaRPr lang="ru-RU" dirty="0">
              <a:solidFill>
                <a:srgbClr val="002060"/>
              </a:solidFill>
            </a:endParaRPr>
          </a:p>
          <a:p>
            <a:pPr algn="just"/>
            <a:r>
              <a:rPr lang="ru-RU" sz="2700" dirty="0"/>
              <a:t>Во-первых, оно не дает значительного стимула для повышения эффективности, потому что частные компании-операторы могут перекладывать бремя роста издержек производства на конечных пользователей путем установления более высоких цен.</a:t>
            </a:r>
          </a:p>
          <a:p>
            <a:pPr algn="just"/>
            <a:r>
              <a:rPr lang="ru-RU" sz="2700" dirty="0"/>
              <a:t>Во-вторых, регулирование нормы доходности побуждает частные компании завышать расходы по проекту, поскольку им в любом случае гарантируется возврат инвестиций.</a:t>
            </a:r>
          </a:p>
          <a:p>
            <a:endParaRPr lang="ru-RU" dirty="0"/>
          </a:p>
        </p:txBody>
      </p:sp>
    </p:spTree>
    <p:extLst>
      <p:ext uri="{BB962C8B-B14F-4D97-AF65-F5344CB8AC3E}">
        <p14:creationId xmlns:p14="http://schemas.microsoft.com/office/powerpoint/2010/main" val="3256002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5755943"/>
            <a:ext cx="11277600" cy="914400"/>
          </a:xfrm>
        </p:spPr>
        <p:txBody>
          <a:bodyPr/>
          <a:lstStyle/>
          <a:p>
            <a:pPr algn="just"/>
            <a:r>
              <a:rPr lang="ru-RU" dirty="0"/>
              <a:t>В 1970-е гг. в Великобритании был разработан альтернативный метод регулирования цен, который постепенно получил распространение в других странах мира. Он существенно уменьшает стимулы частной компании к избыточным инвестициям и создает условия для получения дополнительной прибыли за счет сокращения издержек.</a:t>
            </a:r>
          </a:p>
          <a:p>
            <a:pPr algn="just"/>
            <a:r>
              <a:rPr lang="ru-RU" dirty="0"/>
              <a:t>Согласно этому методу компания в проекте ГЧП обосновывает верхний предел цены на производимую им продукцию или услугу («</a:t>
            </a:r>
            <a:r>
              <a:rPr lang="ru-RU" dirty="0" err="1"/>
              <a:t>price</a:t>
            </a:r>
            <a:r>
              <a:rPr lang="ru-RU" dirty="0"/>
              <a:t> </a:t>
            </a:r>
            <a:r>
              <a:rPr lang="ru-RU" dirty="0" err="1"/>
              <a:t>cap</a:t>
            </a:r>
            <a:r>
              <a:rPr lang="ru-RU" dirty="0"/>
              <a:t>») и представляет на утверждение соответствующего государственного органа этот показатель, который будет действовать в течение определенного периода времени (как правило, несколько лет). При этом учитываются: инфляция, показатели эффективности деятельности компании, другие индикаторы. После утверждения государством верхнего предела цены частная компания – партнер государства не имеет права его превышать при продаже продукции или поставке услуг. Но она вправе снижать и реструктурировать издержки, повышать доходность, а государство соответственно не имеет права изымать полученную сверхприбыль.</a:t>
            </a:r>
          </a:p>
          <a:p>
            <a:endParaRPr lang="ru-RU" dirty="0"/>
          </a:p>
        </p:txBody>
      </p:sp>
    </p:spTree>
    <p:extLst>
      <p:ext uri="{BB962C8B-B14F-4D97-AF65-F5344CB8AC3E}">
        <p14:creationId xmlns:p14="http://schemas.microsoft.com/office/powerpoint/2010/main" val="96513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2787556"/>
          </a:xfrm>
        </p:spPr>
        <p:txBody>
          <a:bodyPr/>
          <a:lstStyle/>
          <a:p>
            <a:pPr algn="just"/>
            <a:r>
              <a:rPr lang="ru-RU" sz="2700" dirty="0"/>
              <a:t>В настоящее время метод верхнего предела цены широко используется в практике ГЧП в отраслях производственной инфраструктуры и естественных монополий не только в развитых, но и во многих развивающихся странах мира (Аргентина, Мексика, Перу, Малайзия и т.д.). Он применяется также в других сферах: жилищно-коммунальном обслуживании, электроэнергетике (Великобритания), телекоммуникациях (Новая Зеландия).</a:t>
            </a:r>
          </a:p>
          <a:p>
            <a:pPr algn="just"/>
            <a:r>
              <a:rPr lang="ru-RU" sz="2700" dirty="0"/>
              <a:t>В ряде стран метод верхнего предела цены позволяет государству предоставлять льготы по оплате коммунальных услуг за потребление газа и электричества некоторым категориям экономических агентов: пенсионерам и низкооплачиваемым группам населения (Бельгия, Греция, Ирландия, Испания, Италия, Франция), компаниям-должникам с поэтапной реструктуризацией задолженности (Бельгия, Великобритания, Франция)</a:t>
            </a:r>
          </a:p>
          <a:p>
            <a:pPr algn="just"/>
            <a:endParaRPr lang="ru-RU" sz="2700" dirty="0"/>
          </a:p>
        </p:txBody>
      </p:sp>
    </p:spTree>
    <p:extLst>
      <p:ext uri="{BB962C8B-B14F-4D97-AF65-F5344CB8AC3E}">
        <p14:creationId xmlns:p14="http://schemas.microsoft.com/office/powerpoint/2010/main" val="10867868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3074158"/>
          </a:xfrm>
        </p:spPr>
        <p:txBody>
          <a:bodyPr/>
          <a:lstStyle/>
          <a:p>
            <a:pPr algn="just"/>
            <a:r>
              <a:rPr lang="ru-RU" dirty="0"/>
              <a:t>Однако наряду с отмеченными положительными особенностями указанный метод имеет и недостатки. Главная проблема состоит в том, что он потенциально может снижать стимулы к увеличению продаж и создавать для концессионеров возможности манипулировать с ценами и качеством.</a:t>
            </a:r>
          </a:p>
          <a:p>
            <a:pPr algn="just"/>
            <a:r>
              <a:rPr lang="ru-RU" dirty="0"/>
              <a:t>Другой недостаток метода связан с асимметричностью и неоднозначностью информации у государства и частного оператора, которая лежит в основе получения конкретного значения верхнего предела цены. Ценовое регулирование по данному методу основано, как уже отмечалось выше, на оценке внутренней эффективности компании. А эти данные чаще всего составляют коммерческую тайну и не раскрываются.</a:t>
            </a:r>
          </a:p>
          <a:p>
            <a:pPr algn="just"/>
            <a:r>
              <a:rPr lang="ru-RU" dirty="0"/>
              <a:t>Наконец, любое снижение качества продукции или обслуживания может вести к сокращению издержек и тем самым обеспечивать частной компании более высокую прибыль при неизменном значении верхнего предела цены. В транспортной инфраструктуре ухудшение качества может отражаться на без опасности движения и состоянии окружающей среды, если государство своевременно и четко не формулирует требования к стандартам качества, предъявляемые оператору, и не осуществляет должного контроля.</a:t>
            </a:r>
          </a:p>
          <a:p>
            <a:endParaRPr lang="ru-RU" dirty="0"/>
          </a:p>
        </p:txBody>
      </p:sp>
    </p:spTree>
    <p:extLst>
      <p:ext uri="{BB962C8B-B14F-4D97-AF65-F5344CB8AC3E}">
        <p14:creationId xmlns:p14="http://schemas.microsoft.com/office/powerpoint/2010/main" val="22405375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94353" y="4841543"/>
            <a:ext cx="11277600" cy="914400"/>
          </a:xfrm>
        </p:spPr>
        <p:txBody>
          <a:bodyPr/>
          <a:lstStyle/>
          <a:p>
            <a:pPr algn="just"/>
            <a:r>
              <a:rPr lang="ru-RU" sz="2700" dirty="0"/>
              <a:t>Поскольку мировое сообщество не отдает явное предпочтение какому-либо из методов регулирования цен на услуги частных операторов, каждая страна применяет тот из них, который исторически сложился. В России государственное регулирование цен и тарифов осуществляется Федеральной службой по тарифам (в сфере естественных монополий топливно-энергетического комплекса, электроэнергии – Федеральной энергетической комиссией) по методу, аналогичному концепции «</a:t>
            </a:r>
            <a:r>
              <a:rPr lang="ru-RU" sz="2700" dirty="0" err="1"/>
              <a:t>price</a:t>
            </a:r>
            <a:r>
              <a:rPr lang="ru-RU" sz="2700" dirty="0"/>
              <a:t> </a:t>
            </a:r>
            <a:r>
              <a:rPr lang="ru-RU" sz="2700" dirty="0" err="1"/>
              <a:t>cap</a:t>
            </a:r>
            <a:r>
              <a:rPr lang="ru-RU" sz="2700" dirty="0"/>
              <a:t>». В случае появления в стране реальной концессионной системы хозяйствования целесообразно сохранить данный метод, но при этом улучшить методическую основу расчетов, сделав ее более экономически обоснованной и прозрачной.</a:t>
            </a:r>
          </a:p>
        </p:txBody>
      </p:sp>
    </p:spTree>
    <p:extLst>
      <p:ext uri="{BB962C8B-B14F-4D97-AF65-F5344CB8AC3E}">
        <p14:creationId xmlns:p14="http://schemas.microsoft.com/office/powerpoint/2010/main" val="26131465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1886803"/>
          </a:xfrm>
        </p:spPr>
        <p:txBody>
          <a:bodyPr/>
          <a:lstStyle/>
          <a:p>
            <a:pPr algn="just"/>
            <a:r>
              <a:rPr lang="ru-RU" sz="2700" dirty="0"/>
              <a:t>Оба проанализированных метода регулирования цен не только отражаются на доходах частных компаний, но и регламентируют разделение рисков между ними и государством. В частности, использование метода верхнего предела цены ведет к тому, что частный оператор вынужден нести повышенные риски. Если, например, у него наблюдается превышение сметной стоимости строительства автомобильной дороги по причине неэффективности использования факторов производства, то он не может компенсировать рост издержек установлением цены проезда выше верхнего передела. В случае регулирования нормы дохода государством концессионер имеет право переносить на цены повышение производительных и непроизводительных затрат, как правило, в достаточно широких пределах.</a:t>
            </a:r>
          </a:p>
        </p:txBody>
      </p:sp>
    </p:spTree>
    <p:extLst>
      <p:ext uri="{BB962C8B-B14F-4D97-AF65-F5344CB8AC3E}">
        <p14:creationId xmlns:p14="http://schemas.microsoft.com/office/powerpoint/2010/main" val="30497780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0579" y="1"/>
            <a:ext cx="11277600" cy="941696"/>
          </a:xfrm>
        </p:spPr>
        <p:txBody>
          <a:bodyPr>
            <a:normAutofit fontScale="90000"/>
          </a:bodyPr>
          <a:lstStyle/>
          <a:p>
            <a:pPr algn="ctr"/>
            <a:r>
              <a:rPr lang="ru-RU" dirty="0">
                <a:solidFill>
                  <a:srgbClr val="7030A0"/>
                </a:solidFill>
              </a:rPr>
              <a:t>Вопрос 4. Конкурсные процедуры при размещении контрактов ГЧП</a:t>
            </a:r>
          </a:p>
        </p:txBody>
      </p:sp>
      <p:sp>
        <p:nvSpPr>
          <p:cNvPr id="3" name="Подзаголовок 2"/>
          <p:cNvSpPr>
            <a:spLocks noGrp="1"/>
          </p:cNvSpPr>
          <p:nvPr>
            <p:ph type="subTitle" idx="1"/>
          </p:nvPr>
        </p:nvSpPr>
        <p:spPr>
          <a:xfrm>
            <a:off x="330579" y="4418462"/>
            <a:ext cx="11277600" cy="1395484"/>
          </a:xfrm>
        </p:spPr>
        <p:txBody>
          <a:bodyPr/>
          <a:lstStyle/>
          <a:p>
            <a:pPr algn="just"/>
            <a:r>
              <a:rPr lang="ru-RU" sz="2600" dirty="0"/>
              <a:t>Предоставление контрактов ГЧП, как и государственных контрактов, в большинстве стран мира осуществляется по конкурсу, который является составной частью механизма государственного регулирования. Во многих государствах устанавливается граница масштабов проекта ГЧП, при превышении которой проведение открытого конкурса становится обязательным условием организации концессии. Так, например, в Канаде процедура приглашения к конкурсу через опубликование в печати используется в тех случаях, когда оцененная ежегодная выручка концессионного предприятия больше 10 000 долл. США или ежегодные концессионные платежи превышают 1000 долл. США</a:t>
            </a:r>
          </a:p>
        </p:txBody>
      </p:sp>
    </p:spTree>
    <p:extLst>
      <p:ext uri="{BB962C8B-B14F-4D97-AF65-F5344CB8AC3E}">
        <p14:creationId xmlns:p14="http://schemas.microsoft.com/office/powerpoint/2010/main" val="3160648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199"/>
            <a:ext cx="11277600" cy="3128749"/>
          </a:xfrm>
        </p:spPr>
        <p:txBody>
          <a:bodyPr/>
          <a:lstStyle/>
          <a:p>
            <a:pPr algn="ctr"/>
            <a:r>
              <a:rPr lang="ru-RU" b="1" dirty="0">
                <a:solidFill>
                  <a:srgbClr val="002060"/>
                </a:solidFill>
                <a:effectLst>
                  <a:outerShdw blurRad="38100" dist="38100" dir="2700000" algn="tl">
                    <a:srgbClr val="000000">
                      <a:alpha val="43137"/>
                    </a:srgbClr>
                  </a:outerShdw>
                </a:effectLst>
              </a:rPr>
              <a:t>Заложенный в ГЧП потенциал повышения эффективности через механизм конкурса реализуется только при выполнении ряда организационных требований.</a:t>
            </a:r>
          </a:p>
          <a:p>
            <a:pPr algn="just"/>
            <a:r>
              <a:rPr lang="ru-RU" dirty="0"/>
              <a:t>Во-первых, при проведении торгов за контракт государство должно обеспечивать всесторонний экономический анализ заявок претендентов, оценивать обоснованность и достоверность содержащейся в них информации. С этой целью необходимо привлекать независимые организации и предоставлять им полную информацию для проведения экономических расчетов.</a:t>
            </a:r>
          </a:p>
          <a:p>
            <a:pPr algn="just"/>
            <a:r>
              <a:rPr lang="ru-RU" dirty="0"/>
              <a:t>Во-вторых, государство по возможности должно стремиться к тому, чтобы полностью исключить лоббизм крупных компаний-претендентов, а также коррупцию чиновников с представителями бизнеса.</a:t>
            </a:r>
          </a:p>
          <a:p>
            <a:pPr algn="just"/>
            <a:r>
              <a:rPr lang="ru-RU" dirty="0"/>
              <a:t>В-третьих, следует проводить открытые конкурсы, расширять круг участников, повышать прозрачность конкурсных процедур и результатов. Таким образом, ГЧП способствуют развитию конкурентной среды за счет максимизации числа претендентов, гарантий открытой борьбы, минимизации рисков коррупции и ошибочных, несправедливых решений.</a:t>
            </a:r>
          </a:p>
          <a:p>
            <a:endParaRPr lang="ru-RU" dirty="0"/>
          </a:p>
        </p:txBody>
      </p:sp>
    </p:spTree>
    <p:extLst>
      <p:ext uri="{BB962C8B-B14F-4D97-AF65-F5344CB8AC3E}">
        <p14:creationId xmlns:p14="http://schemas.microsoft.com/office/powerpoint/2010/main" val="42653786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2309884"/>
          </a:xfrm>
        </p:spPr>
        <p:txBody>
          <a:bodyPr/>
          <a:lstStyle/>
          <a:p>
            <a:pPr algn="just"/>
            <a:r>
              <a:rPr lang="ru-RU" sz="2700" dirty="0"/>
              <a:t>Критерии отбора частной компании – партнера государства могут быть самыми разными. В странах Латинской Америки, например, в автодорожных концессиях используются следующие основные критерии: максимальные концессионные платежи, минимальные тарифы, чистый приведенный доход и др</a:t>
            </a:r>
            <a:r>
              <a:rPr lang="ru-RU" sz="2700" dirty="0" smtClean="0"/>
              <a:t>.</a:t>
            </a:r>
          </a:p>
          <a:p>
            <a:pPr algn="just"/>
            <a:r>
              <a:rPr lang="ru-RU" sz="2700" dirty="0" smtClean="0"/>
              <a:t> </a:t>
            </a:r>
            <a:r>
              <a:rPr lang="ru-RU" sz="2700" dirty="0"/>
              <a:t>Часто эти критерии применяются государством в различных сочетаниях и комбинациях. В Европейском Союзе относительно большую роль по сравнению с развивающимися странами играют качественные показатели деятельности потенциального партнера государства. Среди наиболее важных критериев оценки претендентов на получение автодорожных концессий в ЕС – потребность в государственной субсидии для реализации проекта, обоснованность финансового плана, техническое качество проекта и плата за проезд </a:t>
            </a:r>
          </a:p>
        </p:txBody>
      </p:sp>
    </p:spTree>
    <p:extLst>
      <p:ext uri="{BB962C8B-B14F-4D97-AF65-F5344CB8AC3E}">
        <p14:creationId xmlns:p14="http://schemas.microsoft.com/office/powerpoint/2010/main" val="4015811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0"/>
            <a:ext cx="11277600" cy="764275"/>
          </a:xfrm>
        </p:spPr>
        <p:txBody>
          <a:bodyPr/>
          <a:lstStyle/>
          <a:p>
            <a:pPr algn="ctr"/>
            <a:r>
              <a:rPr lang="ru-RU" b="1" dirty="0">
                <a:solidFill>
                  <a:srgbClr val="002060"/>
                </a:solidFill>
                <a:effectLst>
                  <a:outerShdw blurRad="38100" dist="38100" dir="2700000" algn="tl">
                    <a:srgbClr val="000000">
                      <a:alpha val="43137"/>
                    </a:srgbClr>
                  </a:outerShdw>
                </a:effectLst>
              </a:rPr>
              <a:t>Ранжирование по важности основных критериев оценки претендентов на получение концессии в странах ЕС, %</a:t>
            </a:r>
          </a:p>
        </p:txBody>
      </p:sp>
      <p:pic>
        <p:nvPicPr>
          <p:cNvPr id="4" name="Рисунок 3"/>
          <p:cNvPicPr>
            <a:picLocks noChangeAspect="1"/>
          </p:cNvPicPr>
          <p:nvPr/>
        </p:nvPicPr>
        <p:blipFill>
          <a:blip r:embed="rId2"/>
          <a:stretch>
            <a:fillRect/>
          </a:stretch>
        </p:blipFill>
        <p:spPr>
          <a:xfrm>
            <a:off x="1880104" y="982798"/>
            <a:ext cx="8533391" cy="5875202"/>
          </a:xfrm>
          <a:prstGeom prst="rect">
            <a:avLst/>
          </a:prstGeom>
        </p:spPr>
      </p:pic>
    </p:spTree>
    <p:extLst>
      <p:ext uri="{BB962C8B-B14F-4D97-AF65-F5344CB8AC3E}">
        <p14:creationId xmlns:p14="http://schemas.microsoft.com/office/powerpoint/2010/main" val="2560843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3763370"/>
            <a:ext cx="11969087" cy="3210636"/>
          </a:xfrm>
        </p:spPr>
        <p:txBody>
          <a:bodyPr/>
          <a:lstStyle/>
          <a:p>
            <a:pPr algn="just"/>
            <a:r>
              <a:rPr lang="ru-RU" sz="2200" dirty="0"/>
              <a:t>Существенный интерес для России имеет опыт регулирования ГЧП в Испании, являющейся одним из крупнейших мировых инвесторов и страной с пятой по размеру ВВП экономикой в Европейском Союзе. Внимание к испанскому опыту объясняется не только более чем 35-летней историей развития концессионных форм ГЧП, но и, по сути, федеративным устройством этого государства (в стране 17 автономных областей и развитая система органов местного самоуправления).</a:t>
            </a:r>
          </a:p>
          <a:p>
            <a:pPr algn="just"/>
            <a:r>
              <a:rPr lang="ru-RU" sz="2200" dirty="0"/>
              <a:t>Основополагающим для развития ГЧП в Испании сегодня является Закон 30/2007 от 31 октября 2007 г. «О государственных контрактах» (вступил в силу 1 мая 2008 г.; далее – Закон 30/2007). Закон инкорпорировал в национальное законодательство положения Директивы ЕС 2004/18/СУ (2004 г.). Однако базовые элементы регулирования ГЧП в Испании были заложены гораздо раньше, в частности, в отраслевых законах «О строительстве, содержании и эксплуатации автодорог в режиме концессии» (1982 г.), «О береговых зонах» (1998 г.), «О порядке заключения договоров в сфере </a:t>
            </a:r>
            <a:r>
              <a:rPr lang="ru-RU" sz="2200" dirty="0" err="1"/>
              <a:t>водо</a:t>
            </a:r>
            <a:r>
              <a:rPr lang="ru-RU" sz="2200" dirty="0"/>
              <a:t>– и энергообеспечения, транспорта и телекоммуникаций» (1998 г.), «О воде» (2001 г.), «О железнодорожной отрасли» (2003 г.), «Об экономическом режиме и режиме оказания услуг в портах общественной значимости» (2003 г.), а также в межотраслевых законах «О контрактах, заключаемых органами государственной власти» (2000 г.) и «О концессионных соглашениях на государственные объекты» (2003 г.).</a:t>
            </a:r>
          </a:p>
          <a:p>
            <a:pPr algn="just"/>
            <a:endParaRPr lang="ru-RU" dirty="0"/>
          </a:p>
        </p:txBody>
      </p:sp>
    </p:spTree>
    <p:extLst>
      <p:ext uri="{BB962C8B-B14F-4D97-AF65-F5344CB8AC3E}">
        <p14:creationId xmlns:p14="http://schemas.microsoft.com/office/powerpoint/2010/main" val="16526023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21648" y="4370696"/>
            <a:ext cx="11277600" cy="2487304"/>
          </a:xfrm>
        </p:spPr>
        <p:txBody>
          <a:bodyPr/>
          <a:lstStyle/>
          <a:p>
            <a:pPr algn="just"/>
            <a:r>
              <a:rPr lang="ru-RU" sz="2500" dirty="0"/>
              <a:t>Процедура выбора частной компании включает, как правило, два этапа. На первом претенденты проходят предварительный квалификационный отбор (ПКО), в ходе которого оцениваются представленные ими технические предложения. На втором этапе основное внимание уделяется финансовым аспектам проекта и осуществляется окончательный выбор партнера государства. </a:t>
            </a:r>
          </a:p>
          <a:p>
            <a:pPr algn="just"/>
            <a:r>
              <a:rPr lang="ru-RU" sz="2500" dirty="0"/>
              <a:t>Стадия ПКО используется при реализации больших дорогостоящих проектов в США, Великобритании, Франции, ФРГ, Испании, Японии и других странах.</a:t>
            </a:r>
          </a:p>
          <a:p>
            <a:pPr algn="just"/>
            <a:r>
              <a:rPr lang="ru-RU" sz="2500" dirty="0"/>
              <a:t>Этот этап не всегда обязателен, но он рекомендуется Всемирным банком и ЕС, поскольку позволяет минимизировать риски участия в конкурсе некомпетентных инвесторов, пробующих войти в бизнес, которого они не знают. Кроме того, на стадии ПКО из числа первоначальных претендентов могут формироваться консорциумы различных инвесторов, операторов, банков, что позволяет получить более приемлемые для государства конкурсные предложения.</a:t>
            </a:r>
          </a:p>
          <a:p>
            <a:endParaRPr lang="ru-RU" dirty="0"/>
          </a:p>
        </p:txBody>
      </p:sp>
    </p:spTree>
    <p:extLst>
      <p:ext uri="{BB962C8B-B14F-4D97-AF65-F5344CB8AC3E}">
        <p14:creationId xmlns:p14="http://schemas.microsoft.com/office/powerpoint/2010/main" val="2844314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53409" y="2019870"/>
            <a:ext cx="11277600" cy="3780429"/>
          </a:xfrm>
        </p:spPr>
        <p:txBody>
          <a:bodyPr/>
          <a:lstStyle/>
          <a:p>
            <a:pPr algn="just"/>
            <a:r>
              <a:rPr lang="ru-RU" sz="2800" dirty="0"/>
              <a:t>Если целью правительства является сокращение государственных расходов, то оно должно использовать финансовые критерии (самое высокое предложение цены за концессию, минимальная субсидия и т.д.). </a:t>
            </a:r>
            <a:r>
              <a:rPr lang="ru-RU" sz="2800" dirty="0" smtClean="0"/>
              <a:t>Если </a:t>
            </a:r>
            <a:r>
              <a:rPr lang="ru-RU" sz="2800" dirty="0"/>
              <a:t>правительство ставит во главу угла тарифы и качество обслуживания, то предложения претендентов должны оцениваться по критерию минимального тарифа и предусматривать штрафы за ненадлежащее качество работ. Приоритет может быть отдан и социальным критериям, отраженным в предложениях, которые формулируют сами частные компании-претенденты.</a:t>
            </a:r>
          </a:p>
          <a:p>
            <a:pPr algn="just"/>
            <a:endParaRPr lang="ru-RU" sz="2800" dirty="0"/>
          </a:p>
        </p:txBody>
      </p:sp>
    </p:spTree>
    <p:extLst>
      <p:ext uri="{BB962C8B-B14F-4D97-AF65-F5344CB8AC3E}">
        <p14:creationId xmlns:p14="http://schemas.microsoft.com/office/powerpoint/2010/main" val="30453965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2036928"/>
          </a:xfrm>
        </p:spPr>
        <p:txBody>
          <a:bodyPr/>
          <a:lstStyle/>
          <a:p>
            <a:pPr algn="ctr"/>
            <a:r>
              <a:rPr lang="ru-RU" b="1" dirty="0">
                <a:solidFill>
                  <a:srgbClr val="002060"/>
                </a:solidFill>
                <a:effectLst>
                  <a:outerShdw blurRad="38100" dist="38100" dir="2700000" algn="tl">
                    <a:srgbClr val="000000">
                      <a:alpha val="43137"/>
                    </a:srgbClr>
                  </a:outerShdw>
                </a:effectLst>
              </a:rPr>
              <a:t>Для оценки финансовых показателей при выборе частной компании наиболее часто используют следующие критерии</a:t>
            </a:r>
            <a:r>
              <a:rPr lang="ru-RU" b="1" dirty="0" smtClean="0">
                <a:solidFill>
                  <a:srgbClr val="002060"/>
                </a:solidFill>
                <a:effectLst>
                  <a:outerShdw blurRad="38100" dist="38100" dir="2700000" algn="tl">
                    <a:srgbClr val="000000">
                      <a:alpha val="43137"/>
                    </a:srgbClr>
                  </a:outerShdw>
                </a:effectLst>
              </a:rPr>
              <a:t>:</a:t>
            </a:r>
          </a:p>
          <a:p>
            <a:pPr algn="ctr"/>
            <a:endParaRPr lang="ru-RU" b="1" dirty="0">
              <a:solidFill>
                <a:srgbClr val="002060"/>
              </a:solidFill>
              <a:effectLst>
                <a:outerShdw blurRad="38100" dist="38100" dir="2700000" algn="tl">
                  <a:srgbClr val="000000">
                    <a:alpha val="43137"/>
                  </a:srgbClr>
                </a:outerShdw>
              </a:effectLst>
            </a:endParaRPr>
          </a:p>
          <a:p>
            <a:pPr algn="just"/>
            <a:r>
              <a:rPr lang="ru-RU" dirty="0"/>
              <a:t>– минимальный уровень тарифа;</a:t>
            </a:r>
          </a:p>
          <a:p>
            <a:pPr algn="just"/>
            <a:r>
              <a:rPr lang="ru-RU" dirty="0"/>
              <a:t>– минимальная продолжительность контракта;</a:t>
            </a:r>
          </a:p>
          <a:p>
            <a:pPr algn="just"/>
            <a:r>
              <a:rPr lang="ru-RU" dirty="0"/>
              <a:t>– максимальный размер концессионных платежей;</a:t>
            </a:r>
          </a:p>
          <a:p>
            <a:pPr algn="just"/>
            <a:r>
              <a:rPr lang="ru-RU" dirty="0"/>
              <a:t>– минимальная величина необходимой субсидии.</a:t>
            </a:r>
          </a:p>
          <a:p>
            <a:pPr algn="just"/>
            <a:r>
              <a:rPr lang="ru-RU" dirty="0"/>
              <a:t>Критерии не всегда могут быть определены количественно или измерены. В результате во многих странах партнер государства выбирается путем нахождения компромисса между, например, объемом требуемой субсидии и размером платы за проезд, с одной стороны, и репутацией компании-претендента, опытом в области профильной деятельности, наличием необходимых мощностей – с другой.</a:t>
            </a:r>
          </a:p>
          <a:p>
            <a:endParaRPr lang="ru-RU" dirty="0"/>
          </a:p>
        </p:txBody>
      </p:sp>
    </p:spTree>
    <p:extLst>
      <p:ext uri="{BB962C8B-B14F-4D97-AF65-F5344CB8AC3E}">
        <p14:creationId xmlns:p14="http://schemas.microsoft.com/office/powerpoint/2010/main" val="25178657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8000" y="3886200"/>
            <a:ext cx="11277600" cy="1927746"/>
          </a:xfrm>
        </p:spPr>
        <p:txBody>
          <a:bodyPr/>
          <a:lstStyle/>
          <a:p>
            <a:pPr algn="just"/>
            <a:r>
              <a:rPr lang="ru-RU" sz="2700" dirty="0"/>
              <a:t>Выбор государством партнера по проекту ГЧП – организационно сложный, дорогостоящий и зачастую длительный процесс. Он может продолжаться несколько лет. Так, в России между появлением Закона «О концессионных соглашениях» и подписанием первого такого соглашения прошло четыре года, два из которых ушло на проведение конкурса</a:t>
            </a:r>
            <a:r>
              <a:rPr lang="ru-RU" sz="2700" dirty="0" smtClean="0"/>
              <a:t>.</a:t>
            </a:r>
          </a:p>
          <a:p>
            <a:pPr algn="just"/>
            <a:r>
              <a:rPr lang="ru-RU" sz="2700" dirty="0"/>
              <a:t>Как свидетельствует мировая практика, конкуренция за рынок ГЧП позволяет снижать на 10–15 и более процентов стоимость создания объектов, их оснащения на современной технологической основе, стабильного и качественного предоставления услуг населению. При этом на те же 10–15% за счет частного сектора соответственно увеличиваются объемы инвестиций либо снижаются бюджетные расходы.</a:t>
            </a:r>
          </a:p>
        </p:txBody>
      </p:sp>
    </p:spTree>
    <p:extLst>
      <p:ext uri="{BB962C8B-B14F-4D97-AF65-F5344CB8AC3E}">
        <p14:creationId xmlns:p14="http://schemas.microsoft.com/office/powerpoint/2010/main" val="29377394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2955" y="1637731"/>
            <a:ext cx="11785600" cy="4438056"/>
          </a:xfrm>
        </p:spPr>
        <p:txBody>
          <a:bodyPr>
            <a:normAutofit/>
          </a:bodyPr>
          <a:lstStyle/>
          <a:p>
            <a:pPr algn="ctr"/>
            <a:r>
              <a:rPr lang="ru-RU" sz="6000" b="1" i="1" dirty="0" smtClean="0">
                <a:solidFill>
                  <a:srgbClr val="00B050"/>
                </a:solidFill>
                <a:effectLst>
                  <a:outerShdw blurRad="38100" dist="38100" dir="2700000" algn="tl">
                    <a:srgbClr val="000000">
                      <a:alpha val="43137"/>
                    </a:srgbClr>
                  </a:outerShdw>
                  <a:reflection blurRad="12700" stA="48000" endA="300" endPos="55000" dir="5400000" sy="-90000" algn="bl" rotWithShape="0"/>
                </a:effectLst>
                <a:latin typeface="Arial Black" panose="020B0A04020102020204" pitchFamily="34" charset="0"/>
                <a:cs typeface="Aharoni" panose="02010803020104030203" pitchFamily="2" charset="-79"/>
              </a:rPr>
              <a:t>спасибо</a:t>
            </a:r>
            <a:r>
              <a:rPr lang="ru-RU" sz="6000" b="1" i="1" dirty="0" smtClean="0">
                <a:solidFill>
                  <a:srgbClr val="00B050"/>
                </a:solidFill>
                <a:effectLst>
                  <a:outerShdw blurRad="38100" dist="38100" dir="2700000" algn="tl">
                    <a:srgbClr val="000000">
                      <a:alpha val="43137"/>
                    </a:srgbClr>
                  </a:outerShdw>
                  <a:reflection blurRad="12700" stA="48000" endA="300" endPos="55000" dir="5400000" sy="-90000" algn="bl" rotWithShape="0"/>
                </a:effectLst>
                <a:latin typeface="Arial Black" panose="020B0A04020102020204" pitchFamily="34" charset="0"/>
                <a:cs typeface="Aharoni" panose="02010803020104030203" pitchFamily="2" charset="-79"/>
              </a:rPr>
              <a:t/>
            </a:r>
            <a:br>
              <a:rPr lang="ru-RU" sz="6000" b="1" i="1" dirty="0" smtClean="0">
                <a:solidFill>
                  <a:srgbClr val="00B050"/>
                </a:solidFill>
                <a:effectLst>
                  <a:outerShdw blurRad="38100" dist="38100" dir="2700000" algn="tl">
                    <a:srgbClr val="000000">
                      <a:alpha val="43137"/>
                    </a:srgbClr>
                  </a:outerShdw>
                  <a:reflection blurRad="12700" stA="48000" endA="300" endPos="55000" dir="5400000" sy="-90000" algn="bl" rotWithShape="0"/>
                </a:effectLst>
                <a:latin typeface="Arial Black" panose="020B0A04020102020204" pitchFamily="34" charset="0"/>
                <a:cs typeface="Aharoni" panose="02010803020104030203" pitchFamily="2" charset="-79"/>
              </a:rPr>
            </a:br>
            <a:r>
              <a:rPr lang="ru-RU" sz="6000" b="1" i="1" dirty="0" smtClean="0">
                <a:solidFill>
                  <a:srgbClr val="00B050"/>
                </a:solidFill>
                <a:effectLst>
                  <a:outerShdw blurRad="38100" dist="38100" dir="2700000" algn="tl">
                    <a:srgbClr val="000000">
                      <a:alpha val="43137"/>
                    </a:srgbClr>
                  </a:outerShdw>
                  <a:reflection blurRad="12700" stA="48000" endA="300" endPos="55000" dir="5400000" sy="-90000" algn="bl" rotWithShape="0"/>
                </a:effectLst>
                <a:latin typeface="Arial Black" panose="020B0A04020102020204" pitchFamily="34" charset="0"/>
                <a:cs typeface="Aharoni" panose="02010803020104030203" pitchFamily="2" charset="-79"/>
              </a:rPr>
              <a:t> за внимание!</a:t>
            </a:r>
            <a:endParaRPr lang="ru-RU" sz="6000" b="1" i="1" dirty="0">
              <a:solidFill>
                <a:srgbClr val="00B050"/>
              </a:solidFill>
              <a:effectLst>
                <a:outerShdw blurRad="38100" dist="38100" dir="2700000" algn="tl">
                  <a:srgbClr val="000000">
                    <a:alpha val="43137"/>
                  </a:srgbClr>
                </a:outerShdw>
                <a:reflection blurRad="12700" stA="48000" endA="300" endPos="55000" dir="5400000" sy="-90000" algn="bl" rotWithShape="0"/>
              </a:effectLst>
              <a:latin typeface="Arial Black" panose="020B0A04020102020204" pitchFamily="34" charset="0"/>
              <a:cs typeface="Aharoni" panose="02010803020104030203" pitchFamily="2" charset="-79"/>
            </a:endParaRPr>
          </a:p>
        </p:txBody>
      </p:sp>
    </p:spTree>
    <p:extLst>
      <p:ext uri="{BB962C8B-B14F-4D97-AF65-F5344CB8AC3E}">
        <p14:creationId xmlns:p14="http://schemas.microsoft.com/office/powerpoint/2010/main" val="3846434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3043446"/>
            <a:ext cx="12192000" cy="3985146"/>
          </a:xfrm>
        </p:spPr>
        <p:txBody>
          <a:bodyPr/>
          <a:lstStyle/>
          <a:p>
            <a:pPr algn="just"/>
            <a:r>
              <a:rPr lang="ru-RU" dirty="0"/>
              <a:t>Закон 30/2007 предусматривает две формы ГЧП – «институциональную» (создание предприятия со смешанным капиталом для оказания общественно значимых услуг) и «контрактную» (соглашения о выполнении работ по государственному объекту, о концессии, об управлении общественными услугами, о снабжении, об оказании услуг, о государственно-частном партнерстве) [30] . В автономных областях развитие ГЧП регулируется, кроме того, «Королевским декретом о закупках на региональном уровне» (1986 г.), а в муниципальных образованиях «Положением об услугах местных органов власти» (1955 г.) [31] .</a:t>
            </a:r>
          </a:p>
          <a:p>
            <a:pPr algn="just"/>
            <a:r>
              <a:rPr lang="ru-RU" dirty="0"/>
              <a:t>Вся работа по инициированию и организации ГЧП на общегосударственном и региональном уровне ведется соответственно аппаратом госсекретаря правительства Испании, федеральными и региональными отраслевыми министерствами. По отдельным крупным контрактам для заключения соглашения о ГЧП необходимо разрешение правительства страны. Для улучшения координации работ в сфере ГЧП, реализуемого в транспортной инфраструктуре, в Испании в 2008 г. было создано специальное агентство (</a:t>
            </a:r>
            <a:r>
              <a:rPr lang="ru-RU" dirty="0" err="1"/>
              <a:t>Sociedad</a:t>
            </a:r>
            <a:r>
              <a:rPr lang="ru-RU" dirty="0"/>
              <a:t> </a:t>
            </a:r>
            <a:r>
              <a:rPr lang="ru-RU" dirty="0" err="1"/>
              <a:t>Estatal</a:t>
            </a:r>
            <a:r>
              <a:rPr lang="ru-RU" dirty="0"/>
              <a:t> </a:t>
            </a:r>
            <a:r>
              <a:rPr lang="ru-RU" dirty="0" err="1"/>
              <a:t>de</a:t>
            </a:r>
            <a:r>
              <a:rPr lang="ru-RU" dirty="0"/>
              <a:t> </a:t>
            </a:r>
            <a:r>
              <a:rPr lang="ru-RU" dirty="0" err="1"/>
              <a:t>Infraestructuras</a:t>
            </a:r>
            <a:r>
              <a:rPr lang="ru-RU" dirty="0"/>
              <a:t> </a:t>
            </a:r>
            <a:r>
              <a:rPr lang="ru-RU" dirty="0" err="1"/>
              <a:t>del</a:t>
            </a:r>
            <a:r>
              <a:rPr lang="ru-RU" dirty="0"/>
              <a:t> </a:t>
            </a:r>
            <a:r>
              <a:rPr lang="ru-RU" dirty="0" err="1"/>
              <a:t>Transporte</a:t>
            </a:r>
            <a:r>
              <a:rPr lang="ru-RU" dirty="0"/>
              <a:t> </a:t>
            </a:r>
            <a:r>
              <a:rPr lang="ru-RU" dirty="0" err="1"/>
              <a:t>Terresre</a:t>
            </a:r>
            <a:r>
              <a:rPr lang="ru-RU" dirty="0"/>
              <a:t> – SEITT) с функциями, аналогичными </a:t>
            </a:r>
            <a:r>
              <a:rPr lang="ru-RU" dirty="0" err="1"/>
              <a:t>Partnerships</a:t>
            </a:r>
            <a:r>
              <a:rPr lang="ru-RU" dirty="0"/>
              <a:t> UK Великобритании, где сложилась наиболее развитая система управления ГЧП.</a:t>
            </a:r>
          </a:p>
          <a:p>
            <a:pPr algn="just"/>
            <a:endParaRPr lang="ru-RU" dirty="0"/>
          </a:p>
        </p:txBody>
      </p:sp>
    </p:spTree>
    <p:extLst>
      <p:ext uri="{BB962C8B-B14F-4D97-AF65-F5344CB8AC3E}">
        <p14:creationId xmlns:p14="http://schemas.microsoft.com/office/powerpoint/2010/main" val="3835921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53409" y="4336576"/>
            <a:ext cx="11277600" cy="2159758"/>
          </a:xfrm>
        </p:spPr>
        <p:txBody>
          <a:bodyPr/>
          <a:lstStyle/>
          <a:p>
            <a:pPr algn="just"/>
            <a:r>
              <a:rPr lang="ru-RU" sz="2500" dirty="0"/>
              <a:t>Становление британской системы управления ГЧП началось в 1992 г., когда правительство Дж. </a:t>
            </a:r>
            <a:r>
              <a:rPr lang="ru-RU" sz="2500" dirty="0" err="1"/>
              <a:t>Мейджора</a:t>
            </a:r>
            <a:r>
              <a:rPr lang="ru-RU" sz="2500" dirty="0"/>
              <a:t> объявило о новой программе государственно-частного партнерства и концепции управления государственной собственностью под названием «Частная финансовая инициатива» (</a:t>
            </a:r>
            <a:r>
              <a:rPr lang="ru-RU" sz="2500" dirty="0" err="1"/>
              <a:t>Private</a:t>
            </a:r>
            <a:r>
              <a:rPr lang="ru-RU" sz="2500" dirty="0"/>
              <a:t> </a:t>
            </a:r>
            <a:r>
              <a:rPr lang="ru-RU" sz="2500" dirty="0" err="1"/>
              <a:t>Finance</a:t>
            </a:r>
            <a:r>
              <a:rPr lang="ru-RU" sz="2500" dirty="0"/>
              <a:t> </a:t>
            </a:r>
            <a:r>
              <a:rPr lang="ru-RU" sz="2500" dirty="0" err="1"/>
              <a:t>Initiative</a:t>
            </a:r>
            <a:r>
              <a:rPr lang="ru-RU" sz="2500" dirty="0"/>
              <a:t>, PFI). Сразу после этого государственное Казначейство страны образовало группу из высококвалифицированных государственных служащих и представителей Сити (</a:t>
            </a:r>
            <a:r>
              <a:rPr lang="ru-RU" sz="2500" dirty="0" err="1"/>
              <a:t>Treasury</a:t>
            </a:r>
            <a:r>
              <a:rPr lang="ru-RU" sz="2500" dirty="0"/>
              <a:t> </a:t>
            </a:r>
            <a:r>
              <a:rPr lang="ru-RU" sz="2500" dirty="0" err="1"/>
              <a:t>Task</a:t>
            </a:r>
            <a:r>
              <a:rPr lang="ru-RU" sz="2500" dirty="0"/>
              <a:t> </a:t>
            </a:r>
            <a:r>
              <a:rPr lang="ru-RU" sz="2500" dirty="0" err="1"/>
              <a:t>Force</a:t>
            </a:r>
            <a:r>
              <a:rPr lang="ru-RU" sz="2500" dirty="0"/>
              <a:t>) в целях оказания разносторонней помощи министерствам и ведомствам в вопросах коммерциализации их хозяйства. Для управления автострадами и магистральными дорогами в 1994 г. было создано Британское агентство автострад (</a:t>
            </a:r>
            <a:r>
              <a:rPr lang="ru-RU" sz="2500" dirty="0" err="1"/>
              <a:t>British</a:t>
            </a:r>
            <a:r>
              <a:rPr lang="ru-RU" sz="2500" dirty="0"/>
              <a:t> </a:t>
            </a:r>
            <a:r>
              <a:rPr lang="ru-RU" sz="2500" dirty="0" err="1"/>
              <a:t>Highway</a:t>
            </a:r>
            <a:r>
              <a:rPr lang="ru-RU" sz="2500" dirty="0"/>
              <a:t> </a:t>
            </a:r>
            <a:r>
              <a:rPr lang="ru-RU" sz="2500" dirty="0" err="1"/>
              <a:t>Agency</a:t>
            </a:r>
            <a:r>
              <a:rPr lang="ru-RU" sz="2500" dirty="0"/>
              <a:t>), подчиненное министерству транспорта (</a:t>
            </a:r>
            <a:r>
              <a:rPr lang="ru-RU" sz="2500" dirty="0" err="1"/>
              <a:t>Transport</a:t>
            </a:r>
            <a:r>
              <a:rPr lang="ru-RU" sz="2500" dirty="0"/>
              <a:t> </a:t>
            </a:r>
            <a:r>
              <a:rPr lang="ru-RU" sz="2500" dirty="0" err="1"/>
              <a:t>Department</a:t>
            </a:r>
            <a:r>
              <a:rPr lang="ru-RU" sz="2500" dirty="0"/>
              <a:t>). Аналогичные подразделения создавались и в других министерствах и ведомствах. Для проработки различных вопросов партнерств правительство и ведомства стали организовывать консультационные и иные компании, а также контролирующие структуры.</a:t>
            </a:r>
          </a:p>
        </p:txBody>
      </p:sp>
    </p:spTree>
    <p:extLst>
      <p:ext uri="{BB962C8B-B14F-4D97-AF65-F5344CB8AC3E}">
        <p14:creationId xmlns:p14="http://schemas.microsoft.com/office/powerpoint/2010/main" val="1281159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80704" y="4868839"/>
            <a:ext cx="11277600" cy="914400"/>
          </a:xfrm>
        </p:spPr>
        <p:txBody>
          <a:bodyPr/>
          <a:lstStyle/>
          <a:p>
            <a:pPr algn="just"/>
            <a:r>
              <a:rPr lang="ru-RU" sz="2600" dirty="0"/>
              <a:t>На основе </a:t>
            </a:r>
            <a:r>
              <a:rPr lang="ru-RU" sz="2600" dirty="0" err="1"/>
              <a:t>Treasury</a:t>
            </a:r>
            <a:r>
              <a:rPr lang="ru-RU" sz="2600" dirty="0"/>
              <a:t> </a:t>
            </a:r>
            <a:r>
              <a:rPr lang="ru-RU" sz="2600" dirty="0" err="1"/>
              <a:t>Task</a:t>
            </a:r>
            <a:r>
              <a:rPr lang="ru-RU" sz="2600" dirty="0"/>
              <a:t> </a:t>
            </a:r>
            <a:r>
              <a:rPr lang="ru-RU" sz="2600" dirty="0" err="1"/>
              <a:t>Force</a:t>
            </a:r>
            <a:r>
              <a:rPr lang="ru-RU" sz="2600" dirty="0"/>
              <a:t> в 2000 г. была сформирована специальная государственно-частная компания </a:t>
            </a:r>
            <a:r>
              <a:rPr lang="ru-RU" sz="2600" dirty="0" err="1"/>
              <a:t>Partnerships</a:t>
            </a:r>
            <a:r>
              <a:rPr lang="ru-RU" sz="2600" dirty="0"/>
              <a:t> UK, имеющая правовую форму товарищества с ограниченной ответственностью (</a:t>
            </a:r>
            <a:r>
              <a:rPr lang="ru-RU" sz="2600" dirty="0" err="1"/>
              <a:t>limited</a:t>
            </a:r>
            <a:r>
              <a:rPr lang="ru-RU" sz="2600" dirty="0"/>
              <a:t> </a:t>
            </a:r>
            <a:r>
              <a:rPr lang="ru-RU" sz="2600" dirty="0" err="1"/>
              <a:t>liability</a:t>
            </a:r>
            <a:r>
              <a:rPr lang="ru-RU" sz="2600" dirty="0"/>
              <a:t> </a:t>
            </a:r>
            <a:r>
              <a:rPr lang="ru-RU" sz="2600" dirty="0" err="1"/>
              <a:t>company</a:t>
            </a:r>
            <a:r>
              <a:rPr lang="ru-RU" sz="2600" dirty="0"/>
              <a:t>). Она работает исключительно в интересах государства, занимается теми же вопросами, что и ее предшественница, но имеет существенно большие ресурсы, штат сотрудников, современные инновационные продукты и более широкие связи с частным сектором. Капитал компании – 10 млн ф. ст. По состоянию на март 2004 г. </a:t>
            </a:r>
            <a:r>
              <a:rPr lang="ru-RU" sz="2600" dirty="0" err="1"/>
              <a:t>Partnerships</a:t>
            </a:r>
            <a:r>
              <a:rPr lang="ru-RU" sz="2600" dirty="0"/>
              <a:t> UK имела 52 штатных сотрудника (в марте 2003 г. – 47 человек). Объем финансирования – 45 млн ф. ст. в год. Организационная структура: правление, инвестиционный комитет, комитет аудита, финансовый комитет.</a:t>
            </a:r>
          </a:p>
        </p:txBody>
      </p:sp>
    </p:spTree>
    <p:extLst>
      <p:ext uri="{BB962C8B-B14F-4D97-AF65-F5344CB8AC3E}">
        <p14:creationId xmlns:p14="http://schemas.microsoft.com/office/powerpoint/2010/main" val="698802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5296" y="3995382"/>
            <a:ext cx="11277600" cy="2500952"/>
          </a:xfrm>
        </p:spPr>
        <p:txBody>
          <a:bodyPr/>
          <a:lstStyle/>
          <a:p>
            <a:pPr algn="just"/>
            <a:r>
              <a:rPr lang="ru-RU" dirty="0"/>
              <a:t>Весной 2001 г. казначейство продало 51% </a:t>
            </a:r>
            <a:r>
              <a:rPr lang="ru-RU" dirty="0" err="1"/>
              <a:t>Partnerships</a:t>
            </a:r>
            <a:r>
              <a:rPr lang="ru-RU" dirty="0"/>
              <a:t> UK частному сектору. Правительство Шотландии приобрело долю в 4,4 из 49%, принадлежавших центральном правительству. Таким образом, формально </a:t>
            </a:r>
            <a:r>
              <a:rPr lang="ru-RU" dirty="0" err="1"/>
              <a:t>Partnerships</a:t>
            </a:r>
            <a:r>
              <a:rPr lang="ru-RU" dirty="0"/>
              <a:t> UK – самостоятельная </a:t>
            </a:r>
            <a:r>
              <a:rPr lang="ru-RU" dirty="0" err="1"/>
              <a:t>частно</a:t>
            </a:r>
            <a:r>
              <a:rPr lang="ru-RU" dirty="0"/>
              <a:t>-государственная компания, принадлежащая частному сектору (51% акций) и государству в лице казначейства и шотландского правительства (49</a:t>
            </a:r>
            <a:r>
              <a:rPr lang="ru-RU" dirty="0" smtClean="0"/>
              <a:t>%).</a:t>
            </a:r>
          </a:p>
          <a:p>
            <a:pPr algn="just"/>
            <a:r>
              <a:rPr lang="ru-RU" dirty="0" smtClean="0"/>
              <a:t> </a:t>
            </a:r>
            <a:r>
              <a:rPr lang="ru-RU" dirty="0"/>
              <a:t>ГЧП привносит в практику работы ряд проблем, решение которых требует особых знаний, навыков и умений подготовленных специалистов и экспертов. Компания </a:t>
            </a:r>
            <a:r>
              <a:rPr lang="ru-RU" dirty="0" err="1"/>
              <a:t>Partnerships</a:t>
            </a:r>
            <a:r>
              <a:rPr lang="ru-RU" dirty="0"/>
              <a:t> UK была создана, чтобы помочь государству преодолеть эти проблемы и найти наилучшие решения. Она не только советник и консультант, но и разработчик проектов ГЧП, работающий в тесном контакте с органами государственной власти. Миссия компании состоит в том, чтобы во взаимодействии с заинтересованными государственными учреждениями различного уровня и бизнесом сделать ГЧП более эффективным и полезным для общества инвестиционным инструментом, идентифицировать и структурировать новые возможности сотрудничества государства с частным сектором. </a:t>
            </a:r>
          </a:p>
        </p:txBody>
      </p:sp>
    </p:spTree>
    <p:extLst>
      <p:ext uri="{BB962C8B-B14F-4D97-AF65-F5344CB8AC3E}">
        <p14:creationId xmlns:p14="http://schemas.microsoft.com/office/powerpoint/2010/main" val="388352592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1">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Тема1" id="{B2B7A26E-F8E0-4D7E-80DD-B9DA37A20F99}" vid="{DFE0EF5E-BB2A-4CCD-AA5F-04A190446B3A}"/>
    </a:ext>
  </a:ext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Тема1</Template>
  <TotalTime>65</TotalTime>
  <Words>6099</Words>
  <Application>Microsoft Office PowerPoint</Application>
  <PresentationFormat>Широкоэкранный</PresentationFormat>
  <Paragraphs>171</Paragraphs>
  <Slides>54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54</vt:i4>
      </vt:variant>
    </vt:vector>
  </HeadingPairs>
  <TitlesOfParts>
    <vt:vector size="60" baseType="lpstr">
      <vt:lpstr>Aharoni</vt:lpstr>
      <vt:lpstr>Arial Black</vt:lpstr>
      <vt:lpstr>Franklin Gothic Book</vt:lpstr>
      <vt:lpstr>Franklin Gothic Medium</vt:lpstr>
      <vt:lpstr>Wingdings 2</vt:lpstr>
      <vt:lpstr>Тема1</vt:lpstr>
      <vt:lpstr>Тема 3: «Механизм государственного управления государственно-частным партнерством»</vt:lpstr>
      <vt:lpstr>Вопрос 1. Международный опыт управления ГЧП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Вопрос 2. Управление ГЧП в России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Вопрос 3. Регулирование цен в системе ГЧП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Вопрос 4. Конкурсные процедуры при размещении контрактов ГЧП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3: «Механизм государственного управления государственно-частным партнерством»</dc:title>
  <dc:creator>Таня</dc:creator>
  <cp:lastModifiedBy>Таня</cp:lastModifiedBy>
  <cp:revision>8</cp:revision>
  <dcterms:created xsi:type="dcterms:W3CDTF">2014-07-30T18:48:52Z</dcterms:created>
  <dcterms:modified xsi:type="dcterms:W3CDTF">2014-08-01T15:24:03Z</dcterms:modified>
</cp:coreProperties>
</file>